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Lst>
  <p:sldSz cy="6858000" cx="12192000"/>
  <p:notesSz cx="6858000" cy="9144000"/>
  <p:embeddedFontLst>
    <p:embeddedFont>
      <p:font typeface="Montserrat SemiBold"/>
      <p:regular r:id="rId107"/>
      <p:bold r:id="rId108"/>
      <p:italic r:id="rId109"/>
      <p:boldItalic r:id="rId110"/>
    </p:embeddedFont>
    <p:embeddedFont>
      <p:font typeface="Montserrat"/>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5" roundtripDataSignature="AMtx7mhSZFT4Bekgev1Ova9VkSpvXbZ/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MontserratSemiBold-regular.fntdata"/><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font" Target="fonts/MontserratSemiBold-italic.fntdata"/><Relationship Id="rId108" Type="http://schemas.openxmlformats.org/officeDocument/2006/relationships/font" Target="fonts/MontserratSemiBold-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5" Type="http://customschemas.google.com/relationships/presentationmetadata" Target="metadata"/><Relationship Id="rId15" Type="http://schemas.openxmlformats.org/officeDocument/2006/relationships/slide" Target="slides/slide11.xml"/><Relationship Id="rId110" Type="http://schemas.openxmlformats.org/officeDocument/2006/relationships/font" Target="fonts/MontserratSemiBold-bol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Montserrat-boldItalic.fntdata"/><Relationship Id="rId18" Type="http://schemas.openxmlformats.org/officeDocument/2006/relationships/slide" Target="slides/slide14.xml"/><Relationship Id="rId113" Type="http://schemas.openxmlformats.org/officeDocument/2006/relationships/font" Target="fonts/Montserrat-italic.fntdata"/><Relationship Id="rId112" Type="http://schemas.openxmlformats.org/officeDocument/2006/relationships/font" Target="fonts/Montserrat-bold.fntdata"/><Relationship Id="rId111" Type="http://schemas.openxmlformats.org/officeDocument/2006/relationships/font" Target="fonts/Montserrat-regular.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08aa5ac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08aa5ac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5447a9cb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5447a9cb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03f4a10c0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03f4a10c0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3f4a10c0c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03f4a10c0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3f4a10c0c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3f4a10c0c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3c2f4395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3c2f4395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5447a9cb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5447a9cb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3c2f4395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03c2f4395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3c2f4395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3c2f4395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3c2f4395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3c2f4395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3c2f4395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3c2f4395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3c2f4395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3c2f4395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3c2f4395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3c2f4395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3c2f4395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3c2f4395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08aa5acb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08aa5acb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3c2f4395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3c2f4395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3c2f4395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3c2f4395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3c2f4395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3c2f4395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08aa5acb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08aa5acb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08aa5acb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08aa5acb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008aa5acb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008aa5acb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3c2f4395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3c2f4395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3c2f4395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3c2f4395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3c2f4395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3c2f4395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3c2f4395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3c2f4395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3c2f4395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3c2f4395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3c2f4395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3c2f4395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3c2f4395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3c2f4395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3c2f4395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3c2f4395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3c2f4395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03c2f4395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3c2f4395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3c2f4395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3c2f4395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3c2f4395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3c2f4395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3c2f4395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3c2f4395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3c2f4395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3c2f4395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3c2f4395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3c2f4395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3c2f4395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08aa5acb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08aa5acb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3c2f4395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3c2f4395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3c2f4395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03c2f4395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3c2f4395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3c2f4395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3c2f4395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03c2f4395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3c2f4395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3c2f4395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3c2f4395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3c2f4395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3c2f4395e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03c2f4395e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3c2f4395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03c2f4395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03c2f4395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03c2f4395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3c2f4395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03c2f4395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08aa5acb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08aa5acb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3c2f4395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3c2f4395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08aa5acb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008aa5acb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3f4a10c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03f4a10c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3f4a10c0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03f4a10c0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3c2f4395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3c2f4395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3f4a10c0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03f4a10c0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03f4a10c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03f4a10c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03f4a10c0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03f4a10c0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3f4a10c0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3f4a10c0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3f4a10c0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03f4a10c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c2f4395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c2f4395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05447a9cb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05447a9cb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5447a9cbd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5447a9cbd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5447a9cb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05447a9cb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3f4a10c0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3f4a10c0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03f4a10c0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03f4a10c0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03f4a10c0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03f4a10c0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03f4a10c0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03f4a10c0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03f4a10c0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03f4a10c0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03f4a10c0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03f4a10c0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03f4a10c0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03f4a10c0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3c2f4395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3c2f4395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03f4a10c0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03f4a10c0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3f4a10c0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03f4a10c0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03f4a10c0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03f4a10c0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3f4a10c0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03f4a10c0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03f4a10c0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03f4a10c0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3f4a10c0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03f4a10c0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03f4a10c0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03f4a10c0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03f4a10c0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03f4a10c0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03f4a10c0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03f4a10c0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03f4a10c0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03f4a10c0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5447a9c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5447a9c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03f4a10c0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03f4a10c0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03f4a10c0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03f4a10c0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03f4a10c0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03f4a10c0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03f4a10c0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03f4a10c0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05447a9cb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05447a9cb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03f4a10c0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03f4a10c0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03c2f4395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03c2f4395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008aa5acb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008aa5acb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0097a0d3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0097a0d3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03c2f4395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03c2f4395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5447a9cb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5447a9cb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03f4a10c0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03f4a10c0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03f4a10c0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03f4a10c0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05447a9c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05447a9c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3f4a10c0c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03f4a10c0c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03f4a10c0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03f4a10c0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03f4a10c0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03f4a10c0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03f4a10c0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03f4a10c0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03f4a10c0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03f4a10c0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03f4a10c0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03f4a10c0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03f4a10c0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03f4a10c0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3008aa5acb4_0_54"/>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g3008aa5acb4_0_5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3" name="Google Shape;83;g3008aa5acb4_0_5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MY"/>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MY"/>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8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71.png"/><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8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8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g3008aa5acb4_0_0"/>
          <p:cNvSpPr/>
          <p:nvPr/>
        </p:nvSpPr>
        <p:spPr>
          <a:xfrm rot="5400000">
            <a:off x="2671650" y="-2672450"/>
            <a:ext cx="68487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9" name="Google Shape;89;g3008aa5acb4_0_0"/>
          <p:cNvSpPr/>
          <p:nvPr/>
        </p:nvSpPr>
        <p:spPr>
          <a:xfrm>
            <a:off x="-10200" y="1272400"/>
            <a:ext cx="12212400" cy="387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90" name="Google Shape;90;g3008aa5acb4_0_0"/>
          <p:cNvSpPr txBox="1"/>
          <p:nvPr>
            <p:ph type="title"/>
          </p:nvPr>
        </p:nvSpPr>
        <p:spPr>
          <a:xfrm>
            <a:off x="415600" y="856000"/>
            <a:ext cx="11360700" cy="2892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500"/>
              <a:buNone/>
            </a:pPr>
            <a:r>
              <a:rPr b="1" lang="en-MY" sz="6400">
                <a:solidFill>
                  <a:srgbClr val="0F407E"/>
                </a:solidFill>
                <a:latin typeface="Montserrat"/>
                <a:ea typeface="Montserrat"/>
                <a:cs typeface="Montserrat"/>
                <a:sym typeface="Montserrat"/>
              </a:rPr>
              <a:t>OwO Meow Art Gallery</a:t>
            </a:r>
            <a:endParaRPr b="1" sz="6400">
              <a:solidFill>
                <a:srgbClr val="0F407E"/>
              </a:solidFill>
              <a:latin typeface="Montserrat"/>
              <a:ea typeface="Montserrat"/>
              <a:cs typeface="Montserrat"/>
              <a:sym typeface="Montserrat"/>
            </a:endParaRPr>
          </a:p>
          <a:p>
            <a:pPr indent="0" lvl="0" marL="0" rtl="0" algn="ctr">
              <a:spcBef>
                <a:spcPts val="0"/>
              </a:spcBef>
              <a:spcAft>
                <a:spcPts val="0"/>
              </a:spcAft>
              <a:buSzPts val="1500"/>
              <a:buNone/>
            </a:pPr>
            <a:r>
              <a:rPr b="1" lang="en-MY" sz="3200">
                <a:solidFill>
                  <a:srgbClr val="0F407E"/>
                </a:solidFill>
                <a:latin typeface="Montserrat"/>
                <a:ea typeface="Montserrat"/>
                <a:cs typeface="Montserrat"/>
                <a:sym typeface="Montserrat"/>
              </a:rPr>
              <a:t>Online Art Gallery Store</a:t>
            </a:r>
            <a:endParaRPr b="1" sz="3200">
              <a:solidFill>
                <a:srgbClr val="0F407E"/>
              </a:solidFill>
              <a:latin typeface="Montserrat"/>
              <a:ea typeface="Montserrat"/>
              <a:cs typeface="Montserrat"/>
              <a:sym typeface="Montserrat"/>
            </a:endParaRPr>
          </a:p>
        </p:txBody>
      </p:sp>
      <p:sp>
        <p:nvSpPr>
          <p:cNvPr id="91" name="Google Shape;91;g3008aa5acb4_0_0"/>
          <p:cNvSpPr txBox="1"/>
          <p:nvPr>
            <p:ph idx="1" type="body"/>
          </p:nvPr>
        </p:nvSpPr>
        <p:spPr>
          <a:xfrm>
            <a:off x="3049600" y="3260325"/>
            <a:ext cx="6270300" cy="1746000"/>
          </a:xfrm>
          <a:prstGeom prst="rect">
            <a:avLst/>
          </a:prstGeom>
        </p:spPr>
        <p:txBody>
          <a:bodyPr anchorCtr="0" anchor="t" bIns="45700" lIns="91425" spcFirstLastPara="1" rIns="91425" wrap="square" tIns="45700">
            <a:normAutofit/>
          </a:bodyPr>
          <a:lstStyle/>
          <a:p>
            <a:pPr indent="-387350" lvl="0" marL="457200" rtl="0" algn="l">
              <a:lnSpc>
                <a:spcPct val="100000"/>
              </a:lnSpc>
              <a:spcBef>
                <a:spcPts val="2700"/>
              </a:spcBef>
              <a:spcAft>
                <a:spcPts val="0"/>
              </a:spcAft>
              <a:buClr>
                <a:srgbClr val="0F407E"/>
              </a:buClr>
              <a:buSzPts val="2500"/>
              <a:buFont typeface="Montserrat SemiBold"/>
              <a:buAutoNum type="arabicPeriod"/>
            </a:pPr>
            <a:r>
              <a:rPr lang="en-MY" sz="2500">
                <a:solidFill>
                  <a:srgbClr val="0F407E"/>
                </a:solidFill>
                <a:latin typeface="Montserrat SemiBold"/>
                <a:ea typeface="Montserrat SemiBold"/>
                <a:cs typeface="Montserrat SemiBold"/>
                <a:sym typeface="Montserrat SemiBold"/>
              </a:rPr>
              <a:t> Chia Ming Yi 			24WMR09040</a:t>
            </a:r>
            <a:endParaRPr sz="2500">
              <a:solidFill>
                <a:srgbClr val="0F407E"/>
              </a:solidFill>
              <a:latin typeface="Montserrat SemiBold"/>
              <a:ea typeface="Montserrat SemiBold"/>
              <a:cs typeface="Montserrat SemiBold"/>
              <a:sym typeface="Montserrat SemiBold"/>
            </a:endParaRPr>
          </a:p>
          <a:p>
            <a:pPr indent="-387350" lvl="0" marL="457200" rtl="0" algn="l">
              <a:lnSpc>
                <a:spcPct val="100000"/>
              </a:lnSpc>
              <a:spcBef>
                <a:spcPts val="0"/>
              </a:spcBef>
              <a:spcAft>
                <a:spcPts val="0"/>
              </a:spcAft>
              <a:buClr>
                <a:srgbClr val="0F407E"/>
              </a:buClr>
              <a:buSzPts val="2500"/>
              <a:buFont typeface="Montserrat SemiBold"/>
              <a:buAutoNum type="arabicPeriod"/>
            </a:pPr>
            <a:r>
              <a:rPr lang="en-MY" sz="2500">
                <a:solidFill>
                  <a:srgbClr val="0F407E"/>
                </a:solidFill>
                <a:latin typeface="Montserrat SemiBold"/>
                <a:ea typeface="Montserrat SemiBold"/>
                <a:cs typeface="Montserrat SemiBold"/>
                <a:sym typeface="Montserrat SemiBold"/>
              </a:rPr>
              <a:t> </a:t>
            </a:r>
            <a:r>
              <a:rPr lang="en-MY" sz="2500">
                <a:solidFill>
                  <a:srgbClr val="0F407E"/>
                </a:solidFill>
                <a:latin typeface="Montserrat SemiBold"/>
                <a:ea typeface="Montserrat SemiBold"/>
                <a:cs typeface="Montserrat SemiBold"/>
                <a:sym typeface="Montserrat SemiBold"/>
              </a:rPr>
              <a:t>Ong Yi Xin 			24WMR09097</a:t>
            </a:r>
            <a:endParaRPr sz="2500">
              <a:solidFill>
                <a:srgbClr val="0F407E"/>
              </a:solidFill>
              <a:latin typeface="Montserrat SemiBold"/>
              <a:ea typeface="Montserrat SemiBold"/>
              <a:cs typeface="Montserrat SemiBold"/>
              <a:sym typeface="Montserrat SemiBold"/>
            </a:endParaRPr>
          </a:p>
          <a:p>
            <a:pPr indent="-387350" lvl="0" marL="457200" rtl="0" algn="l">
              <a:lnSpc>
                <a:spcPct val="100000"/>
              </a:lnSpc>
              <a:spcBef>
                <a:spcPts val="0"/>
              </a:spcBef>
              <a:spcAft>
                <a:spcPts val="0"/>
              </a:spcAft>
              <a:buClr>
                <a:srgbClr val="0F407E"/>
              </a:buClr>
              <a:buSzPts val="2500"/>
              <a:buFont typeface="Montserrat SemiBold"/>
              <a:buAutoNum type="arabicPeriod"/>
            </a:pPr>
            <a:r>
              <a:rPr lang="en-MY" sz="2500">
                <a:solidFill>
                  <a:srgbClr val="0F407E"/>
                </a:solidFill>
                <a:latin typeface="Montserrat SemiBold"/>
                <a:ea typeface="Montserrat SemiBold"/>
                <a:cs typeface="Montserrat SemiBold"/>
                <a:sym typeface="Montserrat SemiBold"/>
              </a:rPr>
              <a:t> Lim Jun Wei 			24WMR09078</a:t>
            </a:r>
            <a:endParaRPr sz="2500">
              <a:solidFill>
                <a:srgbClr val="0F407E"/>
              </a:solidFill>
              <a:latin typeface="Montserrat SemiBold"/>
              <a:ea typeface="Montserrat SemiBold"/>
              <a:cs typeface="Montserrat SemiBold"/>
              <a:sym typeface="Montserrat SemiBold"/>
            </a:endParaRPr>
          </a:p>
          <a:p>
            <a:pPr indent="-387350" lvl="0" marL="457200" rtl="0" algn="l">
              <a:lnSpc>
                <a:spcPct val="100000"/>
              </a:lnSpc>
              <a:spcBef>
                <a:spcPts val="0"/>
              </a:spcBef>
              <a:spcAft>
                <a:spcPts val="0"/>
              </a:spcAft>
              <a:buClr>
                <a:srgbClr val="0F407E"/>
              </a:buClr>
              <a:buSzPts val="2500"/>
              <a:buFont typeface="Montserrat SemiBold"/>
              <a:buAutoNum type="arabicPeriod"/>
            </a:pPr>
            <a:r>
              <a:rPr lang="en-MY" sz="2500">
                <a:solidFill>
                  <a:srgbClr val="0F407E"/>
                </a:solidFill>
                <a:latin typeface="Montserrat SemiBold"/>
                <a:ea typeface="Montserrat SemiBold"/>
                <a:cs typeface="Montserrat SemiBold"/>
                <a:sym typeface="Montserrat SemiBold"/>
              </a:rPr>
              <a:t> Ng Ian Kai 			24WMR09090</a:t>
            </a:r>
            <a:endParaRPr sz="250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g305447a9cbd_1_1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55" name="Google Shape;155;g305447a9cbd_1_1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Email OTP Verifyication Page [3]</a:t>
            </a:r>
            <a:endParaRPr b="1" sz="3400">
              <a:solidFill>
                <a:srgbClr val="0F407E"/>
              </a:solidFill>
              <a:latin typeface="Montserrat"/>
              <a:ea typeface="Montserrat"/>
              <a:cs typeface="Montserrat"/>
              <a:sym typeface="Montserrat"/>
            </a:endParaRPr>
          </a:p>
        </p:txBody>
      </p:sp>
      <p:pic>
        <p:nvPicPr>
          <p:cNvPr id="156" name="Google Shape;156;g305447a9cbd_1_17"/>
          <p:cNvPicPr preferRelativeResize="0"/>
          <p:nvPr/>
        </p:nvPicPr>
        <p:blipFill>
          <a:blip r:embed="rId3">
            <a:alphaModFix/>
          </a:blip>
          <a:stretch>
            <a:fillRect/>
          </a:stretch>
        </p:blipFill>
        <p:spPr>
          <a:xfrm>
            <a:off x="989463" y="1738463"/>
            <a:ext cx="10213073" cy="46031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7" name="Shape 797"/>
        <p:cNvGrpSpPr/>
        <p:nvPr/>
      </p:nvGrpSpPr>
      <p:grpSpPr>
        <a:xfrm>
          <a:off x="0" y="0"/>
          <a:ext cx="0" cy="0"/>
          <a:chOff x="0" y="0"/>
          <a:chExt cx="0" cy="0"/>
        </a:xfrm>
      </p:grpSpPr>
      <p:sp>
        <p:nvSpPr>
          <p:cNvPr id="798" name="Google Shape;798;g303f4a10c0c_1_7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99" name="Google Shape;799;g303f4a10c0c_1_7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Redemption Product Maintenance</a:t>
            </a:r>
            <a:endParaRPr b="1" sz="3400">
              <a:solidFill>
                <a:srgbClr val="0F407E"/>
              </a:solidFill>
              <a:latin typeface="Montserrat"/>
              <a:ea typeface="Montserrat"/>
              <a:cs typeface="Montserrat"/>
              <a:sym typeface="Montserrat"/>
            </a:endParaRPr>
          </a:p>
        </p:txBody>
      </p:sp>
      <p:pic>
        <p:nvPicPr>
          <p:cNvPr id="800" name="Google Shape;800;g303f4a10c0c_1_75"/>
          <p:cNvPicPr preferRelativeResize="0"/>
          <p:nvPr/>
        </p:nvPicPr>
        <p:blipFill>
          <a:blip r:embed="rId3">
            <a:alphaModFix/>
          </a:blip>
          <a:stretch>
            <a:fillRect/>
          </a:stretch>
        </p:blipFill>
        <p:spPr>
          <a:xfrm>
            <a:off x="1131388" y="1603812"/>
            <a:ext cx="9929124" cy="4872476"/>
          </a:xfrm>
          <a:prstGeom prst="rect">
            <a:avLst/>
          </a:prstGeom>
          <a:solidFill>
            <a:srgbClr val="CFE2F3">
              <a:alpha val="67720"/>
            </a:srgbClr>
          </a:solid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 name="Shape 804"/>
        <p:cNvGrpSpPr/>
        <p:nvPr/>
      </p:nvGrpSpPr>
      <p:grpSpPr>
        <a:xfrm>
          <a:off x="0" y="0"/>
          <a:ext cx="0" cy="0"/>
          <a:chOff x="0" y="0"/>
          <a:chExt cx="0" cy="0"/>
        </a:xfrm>
      </p:grpSpPr>
      <p:sp>
        <p:nvSpPr>
          <p:cNvPr id="805" name="Google Shape;805;g303f4a10c0c_1_8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06" name="Google Shape;806;g303f4a10c0c_1_8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Create New Redemption Product</a:t>
            </a:r>
            <a:endParaRPr b="1" sz="3400">
              <a:solidFill>
                <a:srgbClr val="0F407E"/>
              </a:solidFill>
              <a:latin typeface="Montserrat"/>
              <a:ea typeface="Montserrat"/>
              <a:cs typeface="Montserrat"/>
              <a:sym typeface="Montserrat"/>
            </a:endParaRPr>
          </a:p>
        </p:txBody>
      </p:sp>
      <p:pic>
        <p:nvPicPr>
          <p:cNvPr id="807" name="Google Shape;807;g303f4a10c0c_1_82"/>
          <p:cNvPicPr preferRelativeResize="0"/>
          <p:nvPr/>
        </p:nvPicPr>
        <p:blipFill>
          <a:blip r:embed="rId3">
            <a:alphaModFix/>
          </a:blip>
          <a:stretch>
            <a:fillRect/>
          </a:stretch>
        </p:blipFill>
        <p:spPr>
          <a:xfrm>
            <a:off x="1025813" y="1561911"/>
            <a:ext cx="10140273" cy="49562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1" name="Shape 811"/>
        <p:cNvGrpSpPr/>
        <p:nvPr/>
      </p:nvGrpSpPr>
      <p:grpSpPr>
        <a:xfrm>
          <a:off x="0" y="0"/>
          <a:ext cx="0" cy="0"/>
          <a:chOff x="0" y="0"/>
          <a:chExt cx="0" cy="0"/>
        </a:xfrm>
      </p:grpSpPr>
      <p:sp>
        <p:nvSpPr>
          <p:cNvPr id="812" name="Google Shape;812;g303f4a10c0c_1_89"/>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813" name="Google Shape;813;g303f4a10c0c_1_89"/>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Edit Existing </a:t>
            </a:r>
            <a:r>
              <a:rPr b="1" lang="en-MY" sz="3400">
                <a:solidFill>
                  <a:srgbClr val="0F407E"/>
                </a:solidFill>
                <a:latin typeface="Montserrat"/>
                <a:ea typeface="Montserrat"/>
                <a:cs typeface="Montserrat"/>
                <a:sym typeface="Montserrat"/>
              </a:rPr>
              <a:t>Redemption Product</a:t>
            </a:r>
            <a:endParaRPr b="1" sz="3400">
              <a:solidFill>
                <a:srgbClr val="0F407E"/>
              </a:solidFill>
              <a:latin typeface="Montserrat"/>
              <a:ea typeface="Montserrat"/>
              <a:cs typeface="Montserrat"/>
              <a:sym typeface="Montserrat"/>
            </a:endParaRPr>
          </a:p>
        </p:txBody>
      </p:sp>
      <p:pic>
        <p:nvPicPr>
          <p:cNvPr id="814" name="Google Shape;814;g303f4a10c0c_1_89"/>
          <p:cNvPicPr preferRelativeResize="0"/>
          <p:nvPr/>
        </p:nvPicPr>
        <p:blipFill>
          <a:blip r:embed="rId3">
            <a:alphaModFix/>
          </a:blip>
          <a:stretch>
            <a:fillRect/>
          </a:stretch>
        </p:blipFill>
        <p:spPr>
          <a:xfrm>
            <a:off x="1173888" y="1646287"/>
            <a:ext cx="9844224" cy="478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g303c2f4395e_0_8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62" name="Google Shape;162;g303c2f4395e_0_8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Enter Email for Reset Password</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163" name="Google Shape;163;g303c2f4395e_0_88"/>
          <p:cNvPicPr preferRelativeResize="0"/>
          <p:nvPr/>
        </p:nvPicPr>
        <p:blipFill>
          <a:blip r:embed="rId3">
            <a:alphaModFix/>
          </a:blip>
          <a:stretch>
            <a:fillRect/>
          </a:stretch>
        </p:blipFill>
        <p:spPr>
          <a:xfrm>
            <a:off x="1135075" y="1843225"/>
            <a:ext cx="10226638" cy="486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g305447a9cbd_1_2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69" name="Google Shape;169;g305447a9cbd_1_2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Email with link</a:t>
            </a:r>
            <a:r>
              <a:rPr b="1" lang="en-MY" sz="3400">
                <a:solidFill>
                  <a:srgbClr val="0F407E"/>
                </a:solidFill>
                <a:latin typeface="Montserrat"/>
                <a:ea typeface="Montserrat"/>
                <a:cs typeface="Montserrat"/>
                <a:sym typeface="Montserrat"/>
              </a:rPr>
              <a:t> for go reset password Page</a:t>
            </a:r>
            <a:endParaRPr b="1" sz="3400">
              <a:solidFill>
                <a:srgbClr val="0F407E"/>
              </a:solidFill>
              <a:latin typeface="Montserrat"/>
              <a:ea typeface="Montserrat"/>
              <a:cs typeface="Montserrat"/>
              <a:sym typeface="Montserrat"/>
            </a:endParaRPr>
          </a:p>
        </p:txBody>
      </p:sp>
      <p:pic>
        <p:nvPicPr>
          <p:cNvPr id="170" name="Google Shape;170;g305447a9cbd_1_24"/>
          <p:cNvPicPr preferRelativeResize="0"/>
          <p:nvPr/>
        </p:nvPicPr>
        <p:blipFill>
          <a:blip r:embed="rId3">
            <a:alphaModFix/>
          </a:blip>
          <a:stretch>
            <a:fillRect/>
          </a:stretch>
        </p:blipFill>
        <p:spPr>
          <a:xfrm>
            <a:off x="1040563" y="1712550"/>
            <a:ext cx="10110774" cy="4654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g303c2f4395e_0_9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6" name="Google Shape;176;g303c2f4395e_0_9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Reset Password</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177" name="Google Shape;177;g303c2f4395e_0_94"/>
          <p:cNvPicPr preferRelativeResize="0"/>
          <p:nvPr/>
        </p:nvPicPr>
        <p:blipFill>
          <a:blip r:embed="rId3">
            <a:alphaModFix/>
          </a:blip>
          <a:stretch>
            <a:fillRect/>
          </a:stretch>
        </p:blipFill>
        <p:spPr>
          <a:xfrm>
            <a:off x="985650" y="1690825"/>
            <a:ext cx="10220701" cy="481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303c2f4395e_0_10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3" name="Google Shape;183;g303c2f4395e_0_10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Dashboard</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184" name="Google Shape;184;g303c2f4395e_0_103"/>
          <p:cNvPicPr preferRelativeResize="0"/>
          <p:nvPr/>
        </p:nvPicPr>
        <p:blipFill>
          <a:blip r:embed="rId3">
            <a:alphaModFix/>
          </a:blip>
          <a:stretch>
            <a:fillRect/>
          </a:stretch>
        </p:blipFill>
        <p:spPr>
          <a:xfrm>
            <a:off x="1092800" y="1690825"/>
            <a:ext cx="10006399" cy="4862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g303c2f4395e_0_11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90" name="Google Shape;190;g303c2f4395e_0_11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Admin</a:t>
            </a:r>
            <a:r>
              <a:rPr b="1" lang="en-MY" sz="3400">
                <a:solidFill>
                  <a:srgbClr val="0F407E"/>
                </a:solidFill>
                <a:latin typeface="Montserrat"/>
                <a:ea typeface="Montserrat"/>
                <a:cs typeface="Montserrat"/>
                <a:sym typeface="Montserrat"/>
              </a:rPr>
              <a:t> Dashboard Page</a:t>
            </a:r>
            <a:endParaRPr b="1" sz="3400">
              <a:solidFill>
                <a:srgbClr val="0F407E"/>
              </a:solidFill>
              <a:latin typeface="Montserrat"/>
              <a:ea typeface="Montserrat"/>
              <a:cs typeface="Montserrat"/>
              <a:sym typeface="Montserrat"/>
            </a:endParaRPr>
          </a:p>
        </p:txBody>
      </p:sp>
      <p:pic>
        <p:nvPicPr>
          <p:cNvPr id="191" name="Google Shape;191;g303c2f4395e_0_110"/>
          <p:cNvPicPr preferRelativeResize="0"/>
          <p:nvPr/>
        </p:nvPicPr>
        <p:blipFill>
          <a:blip r:embed="rId3">
            <a:alphaModFix/>
          </a:blip>
          <a:stretch>
            <a:fillRect/>
          </a:stretch>
        </p:blipFill>
        <p:spPr>
          <a:xfrm>
            <a:off x="1105200" y="1692000"/>
            <a:ext cx="10008002" cy="486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g303c2f4395e_0_116"/>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97" name="Google Shape;197;g303c2f4395e_0_116"/>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Manager</a:t>
            </a:r>
            <a:r>
              <a:rPr b="1" lang="en-MY" sz="3400">
                <a:solidFill>
                  <a:srgbClr val="0F407E"/>
                </a:solidFill>
                <a:latin typeface="Montserrat"/>
                <a:ea typeface="Montserrat"/>
                <a:cs typeface="Montserrat"/>
                <a:sym typeface="Montserrat"/>
              </a:rPr>
              <a:t> Dashboard Page</a:t>
            </a:r>
            <a:endParaRPr b="1" sz="3400">
              <a:solidFill>
                <a:srgbClr val="0F407E"/>
              </a:solidFill>
              <a:latin typeface="Montserrat"/>
              <a:ea typeface="Montserrat"/>
              <a:cs typeface="Montserrat"/>
              <a:sym typeface="Montserrat"/>
            </a:endParaRPr>
          </a:p>
        </p:txBody>
      </p:sp>
      <p:pic>
        <p:nvPicPr>
          <p:cNvPr id="198" name="Google Shape;198;g303c2f4395e_0_116"/>
          <p:cNvPicPr preferRelativeResize="0"/>
          <p:nvPr/>
        </p:nvPicPr>
        <p:blipFill>
          <a:blip r:embed="rId3">
            <a:alphaModFix/>
          </a:blip>
          <a:stretch>
            <a:fillRect/>
          </a:stretch>
        </p:blipFill>
        <p:spPr>
          <a:xfrm>
            <a:off x="1091950" y="1323775"/>
            <a:ext cx="10008002" cy="540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g303c2f4395e_0_12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04" name="Google Shape;204;g303c2f4395e_0_12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Profile</a:t>
            </a:r>
            <a:r>
              <a:rPr b="1" lang="en-MY" sz="3400">
                <a:solidFill>
                  <a:srgbClr val="0F407E"/>
                </a:solidFill>
                <a:latin typeface="Montserrat"/>
                <a:ea typeface="Montserrat"/>
                <a:cs typeface="Montserrat"/>
                <a:sym typeface="Montserrat"/>
              </a:rPr>
              <a:t> Update Page</a:t>
            </a:r>
            <a:endParaRPr b="1" sz="3400">
              <a:solidFill>
                <a:srgbClr val="0F407E"/>
              </a:solidFill>
              <a:latin typeface="Montserrat"/>
              <a:ea typeface="Montserrat"/>
              <a:cs typeface="Montserrat"/>
              <a:sym typeface="Montserrat"/>
            </a:endParaRPr>
          </a:p>
        </p:txBody>
      </p:sp>
      <p:pic>
        <p:nvPicPr>
          <p:cNvPr id="205" name="Google Shape;205;g303c2f4395e_0_122"/>
          <p:cNvPicPr preferRelativeResize="0"/>
          <p:nvPr/>
        </p:nvPicPr>
        <p:blipFill>
          <a:blip r:embed="rId3">
            <a:alphaModFix/>
          </a:blip>
          <a:stretch>
            <a:fillRect/>
          </a:stretch>
        </p:blipFill>
        <p:spPr>
          <a:xfrm>
            <a:off x="1094400" y="1692000"/>
            <a:ext cx="10008002" cy="4863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g303c2f4395e_0_13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11" name="Google Shape;211;g303c2f4395e_0_13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Profile Photo Capture Page</a:t>
            </a:r>
            <a:endParaRPr b="1" sz="3400">
              <a:solidFill>
                <a:srgbClr val="0F407E"/>
              </a:solidFill>
              <a:latin typeface="Montserrat"/>
              <a:ea typeface="Montserrat"/>
              <a:cs typeface="Montserrat"/>
              <a:sym typeface="Montserrat"/>
            </a:endParaRPr>
          </a:p>
        </p:txBody>
      </p:sp>
      <p:pic>
        <p:nvPicPr>
          <p:cNvPr id="212" name="Google Shape;212;g303c2f4395e_0_130"/>
          <p:cNvPicPr preferRelativeResize="0"/>
          <p:nvPr/>
        </p:nvPicPr>
        <p:blipFill>
          <a:blip r:embed="rId3">
            <a:alphaModFix/>
          </a:blip>
          <a:stretch>
            <a:fillRect/>
          </a:stretch>
        </p:blipFill>
        <p:spPr>
          <a:xfrm>
            <a:off x="1094400" y="1692000"/>
            <a:ext cx="10008001" cy="4863600"/>
          </a:xfrm>
          <a:prstGeom prst="rect">
            <a:avLst/>
          </a:prstGeom>
          <a:solidFill>
            <a:srgbClr val="CFE2F3">
              <a:alpha val="67720"/>
            </a:srgbClr>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g303c2f4395e_0_13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18" name="Google Shape;218;g303c2f4395e_0_13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Profile Captured Photo Crop Page</a:t>
            </a:r>
            <a:endParaRPr b="1" sz="3400">
              <a:solidFill>
                <a:srgbClr val="0F407E"/>
              </a:solidFill>
              <a:latin typeface="Montserrat"/>
              <a:ea typeface="Montserrat"/>
              <a:cs typeface="Montserrat"/>
              <a:sym typeface="Montserrat"/>
            </a:endParaRPr>
          </a:p>
        </p:txBody>
      </p:sp>
      <p:pic>
        <p:nvPicPr>
          <p:cNvPr id="219" name="Google Shape;219;g303c2f4395e_0_137"/>
          <p:cNvPicPr preferRelativeResize="0"/>
          <p:nvPr/>
        </p:nvPicPr>
        <p:blipFill>
          <a:blip r:embed="rId3">
            <a:alphaModFix/>
          </a:blip>
          <a:stretch>
            <a:fillRect/>
          </a:stretch>
        </p:blipFill>
        <p:spPr>
          <a:xfrm>
            <a:off x="1094400" y="1692000"/>
            <a:ext cx="10008002" cy="486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g3008aa5acb4_0_59"/>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97" name="Google Shape;97;g3008aa5acb4_0_59"/>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1300"/>
              <a:buNone/>
            </a:pPr>
            <a:r>
              <a:rPr b="1" lang="en-MY" sz="3400">
                <a:solidFill>
                  <a:srgbClr val="0F407E"/>
                </a:solidFill>
                <a:latin typeface="Montserrat"/>
                <a:ea typeface="Montserrat"/>
                <a:cs typeface="Montserrat"/>
                <a:sym typeface="Montserrat"/>
              </a:rPr>
              <a:t>Entity Relationship Diagram (ERD)</a:t>
            </a:r>
            <a:endParaRPr b="1" sz="3400">
              <a:solidFill>
                <a:srgbClr val="0F407E"/>
              </a:solidFill>
              <a:latin typeface="Montserrat"/>
              <a:ea typeface="Montserrat"/>
              <a:cs typeface="Montserrat"/>
              <a:sym typeface="Montserrat"/>
            </a:endParaRPr>
          </a:p>
        </p:txBody>
      </p:sp>
      <p:pic>
        <p:nvPicPr>
          <p:cNvPr id="98" name="Google Shape;98;g3008aa5acb4_0_59"/>
          <p:cNvPicPr preferRelativeResize="0"/>
          <p:nvPr/>
        </p:nvPicPr>
        <p:blipFill rotWithShape="1">
          <a:blip r:embed="rId3">
            <a:alphaModFix/>
          </a:blip>
          <a:srcRect b="0" l="16631" r="0" t="9934"/>
          <a:stretch/>
        </p:blipFill>
        <p:spPr>
          <a:xfrm>
            <a:off x="2742313" y="1290975"/>
            <a:ext cx="6707376" cy="5567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g303c2f4395e_0_37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25" name="Google Shape;225;g303c2f4395e_0_37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Bilingual Support (Admin) Example Page [1]</a:t>
            </a:r>
            <a:endParaRPr b="1" sz="3400">
              <a:solidFill>
                <a:srgbClr val="0F407E"/>
              </a:solidFill>
              <a:latin typeface="Montserrat"/>
              <a:ea typeface="Montserrat"/>
              <a:cs typeface="Montserrat"/>
              <a:sym typeface="Montserrat"/>
            </a:endParaRPr>
          </a:p>
        </p:txBody>
      </p:sp>
      <p:pic>
        <p:nvPicPr>
          <p:cNvPr id="226" name="Google Shape;226;g303c2f4395e_0_371"/>
          <p:cNvPicPr preferRelativeResize="0"/>
          <p:nvPr/>
        </p:nvPicPr>
        <p:blipFill>
          <a:blip r:embed="rId3">
            <a:alphaModFix/>
          </a:blip>
          <a:stretch>
            <a:fillRect/>
          </a:stretch>
        </p:blipFill>
        <p:spPr>
          <a:xfrm>
            <a:off x="6345275" y="2420053"/>
            <a:ext cx="5760000" cy="3239999"/>
          </a:xfrm>
          <a:prstGeom prst="rect">
            <a:avLst/>
          </a:prstGeom>
          <a:noFill/>
          <a:ln>
            <a:noFill/>
          </a:ln>
        </p:spPr>
      </p:pic>
      <p:pic>
        <p:nvPicPr>
          <p:cNvPr id="227" name="Google Shape;227;g303c2f4395e_0_371"/>
          <p:cNvPicPr preferRelativeResize="0"/>
          <p:nvPr/>
        </p:nvPicPr>
        <p:blipFill rotWithShape="1">
          <a:blip r:embed="rId4">
            <a:alphaModFix/>
          </a:blip>
          <a:srcRect b="0" l="0" r="0" t="0"/>
          <a:stretch/>
        </p:blipFill>
        <p:spPr>
          <a:xfrm>
            <a:off x="115650" y="2420050"/>
            <a:ext cx="6120000" cy="3239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g303c2f4395e_0_38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33" name="Google Shape;233;g303c2f4395e_0_38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Bilingual Support (Admin) Example Page [2]</a:t>
            </a:r>
            <a:endParaRPr b="1" sz="3400">
              <a:solidFill>
                <a:srgbClr val="0F407E"/>
              </a:solidFill>
              <a:latin typeface="Montserrat"/>
              <a:ea typeface="Montserrat"/>
              <a:cs typeface="Montserrat"/>
              <a:sym typeface="Montserrat"/>
            </a:endParaRPr>
          </a:p>
        </p:txBody>
      </p:sp>
      <p:pic>
        <p:nvPicPr>
          <p:cNvPr id="234" name="Google Shape;234;g303c2f4395e_0_381"/>
          <p:cNvPicPr preferRelativeResize="0"/>
          <p:nvPr/>
        </p:nvPicPr>
        <p:blipFill>
          <a:blip r:embed="rId3">
            <a:alphaModFix/>
          </a:blip>
          <a:stretch>
            <a:fillRect/>
          </a:stretch>
        </p:blipFill>
        <p:spPr>
          <a:xfrm>
            <a:off x="1775950" y="1520050"/>
            <a:ext cx="8640001" cy="5040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g303c2f4395e_0_204"/>
          <p:cNvSpPr/>
          <p:nvPr/>
        </p:nvSpPr>
        <p:spPr>
          <a:xfrm rot="5400000">
            <a:off x="2671650" y="-2672450"/>
            <a:ext cx="68487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0" name="Google Shape;240;g303c2f4395e_0_204"/>
          <p:cNvSpPr/>
          <p:nvPr/>
        </p:nvSpPr>
        <p:spPr>
          <a:xfrm>
            <a:off x="-10200" y="2205250"/>
            <a:ext cx="12212400" cy="18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1" name="Google Shape;241;g303c2f4395e_0_204"/>
          <p:cNvSpPr txBox="1"/>
          <p:nvPr>
            <p:ph type="title"/>
          </p:nvPr>
        </p:nvSpPr>
        <p:spPr>
          <a:xfrm>
            <a:off x="415650" y="1765750"/>
            <a:ext cx="11360700" cy="2892000"/>
          </a:xfrm>
          <a:prstGeom prst="rect">
            <a:avLst/>
          </a:prstGeom>
        </p:spPr>
        <p:txBody>
          <a:bodyPr anchorCtr="0" anchor="ctr" bIns="45700" lIns="91425" spcFirstLastPara="1" rIns="91425" wrap="square" tIns="45700">
            <a:noAutofit/>
          </a:bodyPr>
          <a:lstStyle/>
          <a:p>
            <a:pPr indent="0" lvl="0" marL="457200" rtl="0" algn="ctr">
              <a:spcBef>
                <a:spcPts val="0"/>
              </a:spcBef>
              <a:spcAft>
                <a:spcPts val="0"/>
              </a:spcAft>
              <a:buNone/>
            </a:pPr>
            <a:r>
              <a:rPr b="1" lang="en-MY" sz="6400">
                <a:solidFill>
                  <a:srgbClr val="0F407E"/>
                </a:solidFill>
                <a:latin typeface="Montserrat"/>
                <a:ea typeface="Montserrat"/>
                <a:cs typeface="Montserrat"/>
                <a:sym typeface="Montserrat"/>
              </a:rPr>
              <a:t>2</a:t>
            </a:r>
            <a:r>
              <a:rPr b="1" lang="en-MY" sz="6400">
                <a:solidFill>
                  <a:srgbClr val="0F407E"/>
                </a:solidFill>
                <a:latin typeface="Montserrat"/>
                <a:ea typeface="Montserrat"/>
                <a:cs typeface="Montserrat"/>
                <a:sym typeface="Montserrat"/>
              </a:rPr>
              <a:t>. Ong Yi Xin</a:t>
            </a:r>
            <a:endParaRPr b="1" sz="3200">
              <a:solidFill>
                <a:srgbClr val="0F407E"/>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g3008aa5acb4_0_17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7" name="Google Shape;247;g3008aa5acb4_0_178"/>
          <p:cNvSpPr txBox="1"/>
          <p:nvPr>
            <p:ph idx="1" type="body"/>
          </p:nvPr>
        </p:nvSpPr>
        <p:spPr>
          <a:xfrm>
            <a:off x="415600" y="1686200"/>
            <a:ext cx="5680500" cy="4555200"/>
          </a:xfrm>
          <a:prstGeom prst="rect">
            <a:avLst/>
          </a:prstGeom>
        </p:spPr>
        <p:txBody>
          <a:bodyPr anchorCtr="0" anchor="t" bIns="45700" lIns="91425" spcFirstLastPara="1" rIns="91425" wrap="square" tIns="45700">
            <a:normAutofit lnSpcReduction="2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Maintenance (Admin)</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Member Listing + Detail</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Basic Searching</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Member Detail Editing</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Member Profile Photo Upload</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Member Registration</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Filtering, Sorting, Searching and Paging</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Batch Insertion (From CSV)</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248" name="Google Shape;248;g3008aa5acb4_0_17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2. Ong Yi Xin</a:t>
            </a:r>
            <a:endParaRPr b="1" sz="3400">
              <a:solidFill>
                <a:srgbClr val="0F407E"/>
              </a:solidFill>
              <a:latin typeface="Montserrat"/>
              <a:ea typeface="Montserrat"/>
              <a:cs typeface="Montserrat"/>
              <a:sym typeface="Montserrat"/>
            </a:endParaRPr>
          </a:p>
        </p:txBody>
      </p:sp>
      <p:sp>
        <p:nvSpPr>
          <p:cNvPr id="249" name="Google Shape;249;g3008aa5acb4_0_178"/>
          <p:cNvSpPr txBox="1"/>
          <p:nvPr>
            <p:ph idx="1" type="body"/>
          </p:nvPr>
        </p:nvSpPr>
        <p:spPr>
          <a:xfrm>
            <a:off x="6096100" y="1686200"/>
            <a:ext cx="5861400" cy="4555200"/>
          </a:xfrm>
          <a:prstGeom prst="rect">
            <a:avLst/>
          </a:prstGeom>
        </p:spPr>
        <p:txBody>
          <a:bodyPr anchorCtr="0" anchor="t" bIns="45700" lIns="91425" spcFirstLastPara="1" rIns="91425" wrap="square" tIns="45700">
            <a:normAutofit lnSpcReduction="1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Admin &amp; Manager Profile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Profile Update</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Password Update</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Profile Photo Upload by selecting photo</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Profile Photo Upload by webcam capture photo</a:t>
            </a:r>
            <a:endParaRPr sz="2700">
              <a:solidFill>
                <a:srgbClr val="0F407E"/>
              </a:solidFill>
              <a:highlight>
                <a:srgbClr val="D9EAD3"/>
              </a:highlight>
              <a:latin typeface="Montserrat SemiBold"/>
              <a:ea typeface="Montserrat SemiBold"/>
              <a:cs typeface="Montserrat SemiBold"/>
              <a:sym typeface="Montserrat SemiBold"/>
            </a:endParaRPr>
          </a:p>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Admin &amp; Manager Maintenance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Batch Insertion (From CSV)</a:t>
            </a:r>
            <a:endParaRPr sz="2700">
              <a:solidFill>
                <a:srgbClr val="0F407E"/>
              </a:solidFill>
              <a:highlight>
                <a:srgbClr val="D9EAD3"/>
              </a:highlight>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g3008aa5acb4_0_18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55" name="Google Shape;255;g3008aa5acb4_0_185"/>
          <p:cNvSpPr txBox="1"/>
          <p:nvPr>
            <p:ph idx="1" type="body"/>
          </p:nvPr>
        </p:nvSpPr>
        <p:spPr>
          <a:xfrm>
            <a:off x="415600" y="1762400"/>
            <a:ext cx="5680500" cy="4555200"/>
          </a:xfrm>
          <a:prstGeom prst="rect">
            <a:avLst/>
          </a:prstGeom>
        </p:spPr>
        <p:txBody>
          <a:bodyPr anchorCtr="0" anchor="t" bIns="45700" lIns="91425" spcFirstLastPara="1" rIns="91425" wrap="square" tIns="45700">
            <a:normAutofit lnSpcReduction="2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Reward Point Handling</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Redeem Product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Periodically Check product redeemed expired status and update</a:t>
            </a:r>
            <a:endParaRPr sz="2700">
              <a:solidFill>
                <a:srgbClr val="0F407E"/>
              </a:solidFill>
              <a:highlight>
                <a:srgbClr val="D9EAD3"/>
              </a:highlight>
              <a:latin typeface="Montserrat SemiBold"/>
              <a:ea typeface="Montserrat SemiBold"/>
              <a:cs typeface="Montserrat SemiBold"/>
              <a:sym typeface="Montserrat SemiBold"/>
            </a:endParaRPr>
          </a:p>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Top Up Maintenance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Top Up Amount Balance (Member)</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Top Up History Listing</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256" name="Google Shape;256;g3008aa5acb4_0_18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2. </a:t>
            </a:r>
            <a:r>
              <a:rPr b="1" lang="en-MY" sz="3400">
                <a:solidFill>
                  <a:srgbClr val="0F407E"/>
                </a:solidFill>
                <a:latin typeface="Montserrat"/>
                <a:ea typeface="Montserrat"/>
                <a:cs typeface="Montserrat"/>
                <a:sym typeface="Montserrat"/>
              </a:rPr>
              <a:t>Ong Yi Xin</a:t>
            </a:r>
            <a:endParaRPr b="1" sz="3400">
              <a:solidFill>
                <a:srgbClr val="0F407E"/>
              </a:solidFill>
              <a:latin typeface="Montserrat"/>
              <a:ea typeface="Montserrat"/>
              <a:cs typeface="Montserrat"/>
              <a:sym typeface="Montserrat"/>
            </a:endParaRPr>
          </a:p>
        </p:txBody>
      </p:sp>
      <p:sp>
        <p:nvSpPr>
          <p:cNvPr id="257" name="Google Shape;257;g3008aa5acb4_0_185"/>
          <p:cNvSpPr txBox="1"/>
          <p:nvPr>
            <p:ph idx="1" type="body"/>
          </p:nvPr>
        </p:nvSpPr>
        <p:spPr>
          <a:xfrm>
            <a:off x="6096100" y="1686200"/>
            <a:ext cx="5680500" cy="4555200"/>
          </a:xfrm>
          <a:prstGeom prst="rect">
            <a:avLst/>
          </a:prstGeom>
        </p:spPr>
        <p:txBody>
          <a:bodyPr anchorCtr="0" anchor="t" bIns="45700" lIns="91425" spcFirstLastPara="1" rIns="91425" wrap="square" tIns="45700">
            <a:normAutofit/>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Discount Voucher Handling</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Voucher Management (CRUD - Admin)</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Voucher</a:t>
            </a:r>
            <a:r>
              <a:rPr lang="en-MY" sz="2700">
                <a:solidFill>
                  <a:srgbClr val="0F407E"/>
                </a:solidFill>
                <a:highlight>
                  <a:srgbClr val="D9EAD3"/>
                </a:highlight>
                <a:latin typeface="Montserrat SemiBold"/>
                <a:ea typeface="Montserrat SemiBold"/>
                <a:cs typeface="Montserrat SemiBold"/>
                <a:sym typeface="Montserrat SemiBold"/>
              </a:rPr>
              <a:t> Listing + Detail</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Claim Voucher (Member)</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Periodically Check Voucher Status and Update</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Filtering, Sorting, Searching and Paging (Combined)</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a:t>
            </a:r>
            <a:endParaRPr sz="2700">
              <a:solidFill>
                <a:srgbClr val="0F407E"/>
              </a:solidFill>
              <a:highlight>
                <a:srgbClr val="D9EAD3"/>
              </a:highlight>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g3008aa5acb4_0_20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63" name="Google Shape;263;g3008aa5acb4_0_200"/>
          <p:cNvSpPr txBox="1"/>
          <p:nvPr>
            <p:ph idx="1" type="body"/>
          </p:nvPr>
        </p:nvSpPr>
        <p:spPr>
          <a:xfrm>
            <a:off x="415600" y="1762400"/>
            <a:ext cx="5680500" cy="4555200"/>
          </a:xfrm>
          <a:prstGeom prst="rect">
            <a:avLst/>
          </a:prstGeom>
        </p:spPr>
        <p:txBody>
          <a:bodyPr anchorCtr="0" anchor="t" bIns="45700" lIns="91425" spcFirstLastPara="1" rIns="91425" wrap="square" tIns="45700">
            <a:normAutofit lnSpcReduction="2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Reference Maintenance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Generate Reference QR code</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Reward handling after reference success</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Reference Reward Listing + Detail (Admin)</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CRUD (Admin)</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Filtering, Sorting, Searching and Paging (Admin)</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264" name="Google Shape;264;g3008aa5acb4_0_20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2. Ong Yi Xin</a:t>
            </a:r>
            <a:endParaRPr b="1" sz="3400">
              <a:solidFill>
                <a:srgbClr val="0F407E"/>
              </a:solidFill>
              <a:latin typeface="Montserrat"/>
              <a:ea typeface="Montserrat"/>
              <a:cs typeface="Montserrat"/>
              <a:sym typeface="Montserrat"/>
            </a:endParaRPr>
          </a:p>
        </p:txBody>
      </p:sp>
      <p:sp>
        <p:nvSpPr>
          <p:cNvPr id="265" name="Google Shape;265;g3008aa5acb4_0_200"/>
          <p:cNvSpPr txBox="1"/>
          <p:nvPr>
            <p:ph idx="1" type="body"/>
          </p:nvPr>
        </p:nvSpPr>
        <p:spPr>
          <a:xfrm>
            <a:off x="6096100" y="1686200"/>
            <a:ext cx="5680500" cy="4555200"/>
          </a:xfrm>
          <a:prstGeom prst="rect">
            <a:avLst/>
          </a:prstGeom>
        </p:spPr>
        <p:txBody>
          <a:bodyPr anchorCtr="0" anchor="t" bIns="45700" lIns="91425" spcFirstLastPara="1" rIns="91425" wrap="square" tIns="45700">
            <a:normAutofit/>
          </a:bodyPr>
          <a:lstStyle/>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Real-Time Chat</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Tawk.to live-chat integration</a:t>
            </a:r>
            <a:endParaRPr b="1" sz="2700" u="sng">
              <a:solidFill>
                <a:srgbClr val="0F407E"/>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g303c2f4395e_0_14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71" name="Google Shape;271;g303c2f4395e_0_14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List (Admin)</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272" name="Google Shape;272;g303c2f4395e_0_144"/>
          <p:cNvPicPr preferRelativeResize="0"/>
          <p:nvPr/>
        </p:nvPicPr>
        <p:blipFill rotWithShape="1">
          <a:blip r:embed="rId3">
            <a:alphaModFix/>
          </a:blip>
          <a:srcRect b="0" l="0" r="0" t="1185"/>
          <a:stretch/>
        </p:blipFill>
        <p:spPr>
          <a:xfrm>
            <a:off x="1094400" y="1692000"/>
            <a:ext cx="10008000" cy="4863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g303c2f4395e_0_15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78" name="Google Shape;278;g303c2f4395e_0_15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Create</a:t>
            </a:r>
            <a:r>
              <a:rPr b="1" lang="en-MY" sz="3400">
                <a:solidFill>
                  <a:srgbClr val="0F407E"/>
                </a:solidFill>
                <a:latin typeface="Montserrat"/>
                <a:ea typeface="Montserrat"/>
                <a:cs typeface="Montserrat"/>
                <a:sym typeface="Montserrat"/>
              </a:rPr>
              <a:t> </a:t>
            </a:r>
            <a:r>
              <a:rPr b="1" lang="en-MY" sz="3400">
                <a:solidFill>
                  <a:srgbClr val="0F407E"/>
                </a:solidFill>
                <a:latin typeface="Montserrat"/>
                <a:ea typeface="Montserrat"/>
                <a:cs typeface="Montserrat"/>
                <a:sym typeface="Montserrat"/>
              </a:rPr>
              <a:t>Member (Admin) Page</a:t>
            </a:r>
            <a:endParaRPr b="1" sz="3400">
              <a:solidFill>
                <a:srgbClr val="0F407E"/>
              </a:solidFill>
              <a:latin typeface="Montserrat"/>
              <a:ea typeface="Montserrat"/>
              <a:cs typeface="Montserrat"/>
              <a:sym typeface="Montserrat"/>
            </a:endParaRPr>
          </a:p>
        </p:txBody>
      </p:sp>
      <p:pic>
        <p:nvPicPr>
          <p:cNvPr id="279" name="Google Shape;279;g303c2f4395e_0_152"/>
          <p:cNvPicPr preferRelativeResize="0"/>
          <p:nvPr/>
        </p:nvPicPr>
        <p:blipFill>
          <a:blip r:embed="rId3">
            <a:alphaModFix/>
          </a:blip>
          <a:stretch>
            <a:fillRect/>
          </a:stretch>
        </p:blipFill>
        <p:spPr>
          <a:xfrm>
            <a:off x="1094400" y="1692000"/>
            <a:ext cx="10008001" cy="4863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g303c2f4395e_0_16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85" name="Google Shape;285;g303c2f4395e_0_16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View &amp; Edit</a:t>
            </a:r>
            <a:r>
              <a:rPr b="1" lang="en-MY" sz="3400">
                <a:solidFill>
                  <a:srgbClr val="0F407E"/>
                </a:solidFill>
                <a:latin typeface="Montserrat"/>
                <a:ea typeface="Montserrat"/>
                <a:cs typeface="Montserrat"/>
                <a:sym typeface="Montserrat"/>
              </a:rPr>
              <a:t> Member (Admin) Page [1]</a:t>
            </a:r>
            <a:endParaRPr b="1" sz="3400">
              <a:solidFill>
                <a:srgbClr val="0F407E"/>
              </a:solidFill>
              <a:latin typeface="Montserrat"/>
              <a:ea typeface="Montserrat"/>
              <a:cs typeface="Montserrat"/>
              <a:sym typeface="Montserrat"/>
            </a:endParaRPr>
          </a:p>
        </p:txBody>
      </p:sp>
      <p:pic>
        <p:nvPicPr>
          <p:cNvPr id="286" name="Google Shape;286;g303c2f4395e_0_160"/>
          <p:cNvPicPr preferRelativeResize="0"/>
          <p:nvPr/>
        </p:nvPicPr>
        <p:blipFill>
          <a:blip r:embed="rId3">
            <a:alphaModFix/>
          </a:blip>
          <a:stretch>
            <a:fillRect/>
          </a:stretch>
        </p:blipFill>
        <p:spPr>
          <a:xfrm>
            <a:off x="3328875" y="1376500"/>
            <a:ext cx="5534151" cy="54815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g303c2f4395e_0_166"/>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92" name="Google Shape;292;g303c2f4395e_0_166"/>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Activate &amp; Deactivate</a:t>
            </a:r>
            <a:r>
              <a:rPr b="1" lang="en-MY" sz="3400">
                <a:solidFill>
                  <a:srgbClr val="0F407E"/>
                </a:solidFill>
                <a:latin typeface="Montserrat"/>
                <a:ea typeface="Montserrat"/>
                <a:cs typeface="Montserrat"/>
                <a:sym typeface="Montserrat"/>
              </a:rPr>
              <a:t> Member (Admin) Page</a:t>
            </a:r>
            <a:endParaRPr b="1" sz="3400">
              <a:solidFill>
                <a:srgbClr val="0F407E"/>
              </a:solidFill>
              <a:latin typeface="Montserrat"/>
              <a:ea typeface="Montserrat"/>
              <a:cs typeface="Montserrat"/>
              <a:sym typeface="Montserrat"/>
            </a:endParaRPr>
          </a:p>
        </p:txBody>
      </p:sp>
      <p:pic>
        <p:nvPicPr>
          <p:cNvPr id="293" name="Google Shape;293;g303c2f4395e_0_166"/>
          <p:cNvPicPr preferRelativeResize="0"/>
          <p:nvPr/>
        </p:nvPicPr>
        <p:blipFill>
          <a:blip r:embed="rId3">
            <a:alphaModFix/>
          </a:blip>
          <a:stretch>
            <a:fillRect/>
          </a:stretch>
        </p:blipFill>
        <p:spPr>
          <a:xfrm>
            <a:off x="6376300" y="2600045"/>
            <a:ext cx="5400001" cy="2879999"/>
          </a:xfrm>
          <a:prstGeom prst="rect">
            <a:avLst/>
          </a:prstGeom>
          <a:noFill/>
          <a:ln>
            <a:noFill/>
          </a:ln>
        </p:spPr>
      </p:pic>
      <p:pic>
        <p:nvPicPr>
          <p:cNvPr id="294" name="Google Shape;294;g303c2f4395e_0_166"/>
          <p:cNvPicPr preferRelativeResize="0"/>
          <p:nvPr/>
        </p:nvPicPr>
        <p:blipFill>
          <a:blip r:embed="rId4">
            <a:alphaModFix/>
          </a:blip>
          <a:stretch>
            <a:fillRect/>
          </a:stretch>
        </p:blipFill>
        <p:spPr>
          <a:xfrm>
            <a:off x="415600" y="2600050"/>
            <a:ext cx="5400000" cy="287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g303c2f4395e_0_191"/>
          <p:cNvSpPr/>
          <p:nvPr/>
        </p:nvSpPr>
        <p:spPr>
          <a:xfrm rot="5400000">
            <a:off x="2671650" y="-2672450"/>
            <a:ext cx="68487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04" name="Google Shape;104;g303c2f4395e_0_191"/>
          <p:cNvSpPr/>
          <p:nvPr/>
        </p:nvSpPr>
        <p:spPr>
          <a:xfrm>
            <a:off x="-10200" y="2205250"/>
            <a:ext cx="12212400" cy="18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05" name="Google Shape;105;g303c2f4395e_0_191"/>
          <p:cNvSpPr txBox="1"/>
          <p:nvPr>
            <p:ph type="title"/>
          </p:nvPr>
        </p:nvSpPr>
        <p:spPr>
          <a:xfrm>
            <a:off x="415650" y="1765750"/>
            <a:ext cx="11360700" cy="2892000"/>
          </a:xfrm>
          <a:prstGeom prst="rect">
            <a:avLst/>
          </a:prstGeom>
        </p:spPr>
        <p:txBody>
          <a:bodyPr anchorCtr="0" anchor="ctr" bIns="45700" lIns="91425" spcFirstLastPara="1" rIns="91425" wrap="square" tIns="45700">
            <a:noAutofit/>
          </a:bodyPr>
          <a:lstStyle/>
          <a:p>
            <a:pPr indent="0" lvl="0" marL="457200" rtl="0" algn="ctr">
              <a:spcBef>
                <a:spcPts val="0"/>
              </a:spcBef>
              <a:spcAft>
                <a:spcPts val="0"/>
              </a:spcAft>
              <a:buNone/>
            </a:pPr>
            <a:r>
              <a:rPr b="1" lang="en-MY" sz="6400">
                <a:solidFill>
                  <a:srgbClr val="0F407E"/>
                </a:solidFill>
                <a:latin typeface="Montserrat"/>
                <a:ea typeface="Montserrat"/>
                <a:cs typeface="Montserrat"/>
                <a:sym typeface="Montserrat"/>
              </a:rPr>
              <a:t>1. Chia Ming Yi</a:t>
            </a:r>
            <a:endParaRPr b="1" sz="3200">
              <a:solidFill>
                <a:srgbClr val="0F407E"/>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g303c2f4395e_0_18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00" name="Google Shape;300;g303c2f4395e_0_18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Batch Insert user by CSV</a:t>
            </a:r>
            <a:r>
              <a:rPr b="1" lang="en-MY" sz="3400">
                <a:solidFill>
                  <a:srgbClr val="0F407E"/>
                </a:solidFill>
                <a:latin typeface="Montserrat"/>
                <a:ea typeface="Montserrat"/>
                <a:cs typeface="Montserrat"/>
                <a:sym typeface="Montserrat"/>
              </a:rPr>
              <a:t>(Admin) Page</a:t>
            </a:r>
            <a:endParaRPr b="1" sz="3400">
              <a:solidFill>
                <a:srgbClr val="0F407E"/>
              </a:solidFill>
              <a:latin typeface="Montserrat"/>
              <a:ea typeface="Montserrat"/>
              <a:cs typeface="Montserrat"/>
              <a:sym typeface="Montserrat"/>
            </a:endParaRPr>
          </a:p>
        </p:txBody>
      </p:sp>
      <p:pic>
        <p:nvPicPr>
          <p:cNvPr id="301" name="Google Shape;301;g303c2f4395e_0_182"/>
          <p:cNvPicPr preferRelativeResize="0"/>
          <p:nvPr/>
        </p:nvPicPr>
        <p:blipFill rotWithShape="1">
          <a:blip r:embed="rId3">
            <a:alphaModFix/>
          </a:blip>
          <a:srcRect b="0" l="0" r="0" t="1536"/>
          <a:stretch/>
        </p:blipFill>
        <p:spPr>
          <a:xfrm>
            <a:off x="1105200" y="1692000"/>
            <a:ext cx="10008000" cy="48636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g303c2f4395e_0_22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07" name="Google Shape;307;g303c2f4395e_0_22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Admin </a:t>
            </a:r>
            <a:r>
              <a:rPr b="1" lang="en-MY" sz="3400">
                <a:solidFill>
                  <a:srgbClr val="0F407E"/>
                </a:solidFill>
                <a:latin typeface="Montserrat"/>
                <a:ea typeface="Montserrat"/>
                <a:cs typeface="Montserrat"/>
                <a:sym typeface="Montserrat"/>
              </a:rPr>
              <a:t>Profile Update Page</a:t>
            </a:r>
            <a:endParaRPr b="1" sz="3400">
              <a:solidFill>
                <a:srgbClr val="0F407E"/>
              </a:solidFill>
              <a:latin typeface="Montserrat"/>
              <a:ea typeface="Montserrat"/>
              <a:cs typeface="Montserrat"/>
              <a:sym typeface="Montserrat"/>
            </a:endParaRPr>
          </a:p>
        </p:txBody>
      </p:sp>
      <p:pic>
        <p:nvPicPr>
          <p:cNvPr id="308" name="Google Shape;308;g303c2f4395e_0_222"/>
          <p:cNvPicPr preferRelativeResize="0"/>
          <p:nvPr/>
        </p:nvPicPr>
        <p:blipFill>
          <a:blip r:embed="rId3">
            <a:alphaModFix/>
          </a:blip>
          <a:stretch>
            <a:fillRect/>
          </a:stretch>
        </p:blipFill>
        <p:spPr>
          <a:xfrm>
            <a:off x="1094400" y="1692000"/>
            <a:ext cx="10008001" cy="4863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g303c2f4395e_0_22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14" name="Google Shape;314;g303c2f4395e_0_22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Admin</a:t>
            </a:r>
            <a:r>
              <a:rPr b="1" lang="en-MY" sz="3400">
                <a:solidFill>
                  <a:srgbClr val="0F407E"/>
                </a:solidFill>
                <a:latin typeface="Montserrat"/>
                <a:ea typeface="Montserrat"/>
                <a:cs typeface="Montserrat"/>
                <a:sym typeface="Montserrat"/>
              </a:rPr>
              <a:t> Profile Photo Capture Page</a:t>
            </a:r>
            <a:endParaRPr b="1" sz="3400">
              <a:solidFill>
                <a:srgbClr val="0F407E"/>
              </a:solidFill>
              <a:latin typeface="Montserrat"/>
              <a:ea typeface="Montserrat"/>
              <a:cs typeface="Montserrat"/>
              <a:sym typeface="Montserrat"/>
            </a:endParaRPr>
          </a:p>
        </p:txBody>
      </p:sp>
      <p:pic>
        <p:nvPicPr>
          <p:cNvPr id="315" name="Google Shape;315;g303c2f4395e_0_228"/>
          <p:cNvPicPr preferRelativeResize="0"/>
          <p:nvPr/>
        </p:nvPicPr>
        <p:blipFill>
          <a:blip r:embed="rId3">
            <a:alphaModFix/>
          </a:blip>
          <a:stretch>
            <a:fillRect/>
          </a:stretch>
        </p:blipFill>
        <p:spPr>
          <a:xfrm>
            <a:off x="1094400" y="1692000"/>
            <a:ext cx="9936001" cy="4863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g303c2f4395e_0_23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21" name="Google Shape;321;g303c2f4395e_0_23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Admin</a:t>
            </a:r>
            <a:r>
              <a:rPr b="1" lang="en-MY" sz="3400">
                <a:solidFill>
                  <a:srgbClr val="0F407E"/>
                </a:solidFill>
                <a:latin typeface="Montserrat"/>
                <a:ea typeface="Montserrat"/>
                <a:cs typeface="Montserrat"/>
                <a:sym typeface="Montserrat"/>
              </a:rPr>
              <a:t> Profile Captured Photo Crop Page</a:t>
            </a:r>
            <a:endParaRPr b="1" sz="3400">
              <a:solidFill>
                <a:srgbClr val="0F407E"/>
              </a:solidFill>
              <a:latin typeface="Montserrat"/>
              <a:ea typeface="Montserrat"/>
              <a:cs typeface="Montserrat"/>
              <a:sym typeface="Montserrat"/>
            </a:endParaRPr>
          </a:p>
        </p:txBody>
      </p:sp>
      <p:pic>
        <p:nvPicPr>
          <p:cNvPr id="322" name="Google Shape;322;g303c2f4395e_0_234"/>
          <p:cNvPicPr preferRelativeResize="0"/>
          <p:nvPr/>
        </p:nvPicPr>
        <p:blipFill>
          <a:blip r:embed="rId3">
            <a:alphaModFix/>
          </a:blip>
          <a:stretch>
            <a:fillRect/>
          </a:stretch>
        </p:blipFill>
        <p:spPr>
          <a:xfrm>
            <a:off x="1094400" y="1692000"/>
            <a:ext cx="10008001" cy="4863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g303c2f4395e_0_24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28" name="Google Shape;328;g303c2f4395e_0_24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Voucher List (Admin)</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329" name="Google Shape;329;g303c2f4395e_0_243"/>
          <p:cNvPicPr preferRelativeResize="0"/>
          <p:nvPr/>
        </p:nvPicPr>
        <p:blipFill>
          <a:blip r:embed="rId3">
            <a:alphaModFix/>
          </a:blip>
          <a:stretch>
            <a:fillRect/>
          </a:stretch>
        </p:blipFill>
        <p:spPr>
          <a:xfrm>
            <a:off x="1094400" y="1692000"/>
            <a:ext cx="10007998" cy="4863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g303c2f4395e_0_249"/>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35" name="Google Shape;335;g303c2f4395e_0_249"/>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Create Voucher (Admin) Page</a:t>
            </a:r>
            <a:endParaRPr b="1" sz="3400">
              <a:solidFill>
                <a:srgbClr val="0F407E"/>
              </a:solidFill>
              <a:latin typeface="Montserrat"/>
              <a:ea typeface="Montserrat"/>
              <a:cs typeface="Montserrat"/>
              <a:sym typeface="Montserrat"/>
            </a:endParaRPr>
          </a:p>
        </p:txBody>
      </p:sp>
      <p:pic>
        <p:nvPicPr>
          <p:cNvPr id="336" name="Google Shape;336;g303c2f4395e_0_249"/>
          <p:cNvPicPr preferRelativeResize="0"/>
          <p:nvPr/>
        </p:nvPicPr>
        <p:blipFill>
          <a:blip r:embed="rId3">
            <a:alphaModFix/>
          </a:blip>
          <a:stretch>
            <a:fillRect/>
          </a:stretch>
        </p:blipFill>
        <p:spPr>
          <a:xfrm>
            <a:off x="1094400" y="1692000"/>
            <a:ext cx="10008000" cy="486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g303c2f4395e_0_25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42" name="Google Shape;342;g303c2f4395e_0_25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View &amp; Edit Voucher (Admin) Page</a:t>
            </a:r>
            <a:endParaRPr b="1" sz="3400">
              <a:solidFill>
                <a:srgbClr val="0F407E"/>
              </a:solidFill>
              <a:latin typeface="Montserrat"/>
              <a:ea typeface="Montserrat"/>
              <a:cs typeface="Montserrat"/>
              <a:sym typeface="Montserrat"/>
            </a:endParaRPr>
          </a:p>
        </p:txBody>
      </p:sp>
      <p:pic>
        <p:nvPicPr>
          <p:cNvPr id="343" name="Google Shape;343;g303c2f4395e_0_257"/>
          <p:cNvPicPr preferRelativeResize="0"/>
          <p:nvPr/>
        </p:nvPicPr>
        <p:blipFill>
          <a:blip r:embed="rId3">
            <a:alphaModFix/>
          </a:blip>
          <a:stretch>
            <a:fillRect/>
          </a:stretch>
        </p:blipFill>
        <p:spPr>
          <a:xfrm>
            <a:off x="1094400" y="1692000"/>
            <a:ext cx="10008001" cy="4863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g303c2f4395e_0_26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49" name="Google Shape;349;g303c2f4395e_0_26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Deactivate Voucher (Admin) Page</a:t>
            </a:r>
            <a:endParaRPr b="1" sz="3400">
              <a:solidFill>
                <a:srgbClr val="0F407E"/>
              </a:solidFill>
              <a:latin typeface="Montserrat"/>
              <a:ea typeface="Montserrat"/>
              <a:cs typeface="Montserrat"/>
              <a:sym typeface="Montserrat"/>
            </a:endParaRPr>
          </a:p>
        </p:txBody>
      </p:sp>
      <p:pic>
        <p:nvPicPr>
          <p:cNvPr id="350" name="Google Shape;350;g303c2f4395e_0_263"/>
          <p:cNvPicPr preferRelativeResize="0"/>
          <p:nvPr/>
        </p:nvPicPr>
        <p:blipFill>
          <a:blip r:embed="rId3">
            <a:alphaModFix/>
          </a:blip>
          <a:stretch>
            <a:fillRect/>
          </a:stretch>
        </p:blipFill>
        <p:spPr>
          <a:xfrm>
            <a:off x="1094400" y="1692000"/>
            <a:ext cx="10007998" cy="486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g303c2f4395e_0_27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56" name="Google Shape;356;g303c2f4395e_0_27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Reference Reward List</a:t>
            </a:r>
            <a:r>
              <a:rPr b="1" lang="en-MY" sz="3400">
                <a:solidFill>
                  <a:srgbClr val="0F407E"/>
                </a:solidFill>
                <a:latin typeface="Montserrat"/>
                <a:ea typeface="Montserrat"/>
                <a:cs typeface="Montserrat"/>
                <a:sym typeface="Montserrat"/>
              </a:rPr>
              <a:t> (Admin) Page</a:t>
            </a:r>
            <a:endParaRPr b="1" sz="3400">
              <a:solidFill>
                <a:srgbClr val="0F407E"/>
              </a:solidFill>
              <a:latin typeface="Montserrat"/>
              <a:ea typeface="Montserrat"/>
              <a:cs typeface="Montserrat"/>
              <a:sym typeface="Montserrat"/>
            </a:endParaRPr>
          </a:p>
        </p:txBody>
      </p:sp>
      <p:pic>
        <p:nvPicPr>
          <p:cNvPr id="357" name="Google Shape;357;g303c2f4395e_0_272"/>
          <p:cNvPicPr preferRelativeResize="0"/>
          <p:nvPr/>
        </p:nvPicPr>
        <p:blipFill>
          <a:blip r:embed="rId3">
            <a:alphaModFix/>
          </a:blip>
          <a:stretch>
            <a:fillRect/>
          </a:stretch>
        </p:blipFill>
        <p:spPr>
          <a:xfrm>
            <a:off x="1094400" y="1692000"/>
            <a:ext cx="10007998" cy="4863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g303c2f4395e_0_27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63" name="Google Shape;363;g303c2f4395e_0_27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Create </a:t>
            </a:r>
            <a:r>
              <a:rPr b="1" lang="en-MY" sz="3400">
                <a:solidFill>
                  <a:srgbClr val="0F407E"/>
                </a:solidFill>
                <a:latin typeface="Montserrat"/>
                <a:ea typeface="Montserrat"/>
                <a:cs typeface="Montserrat"/>
                <a:sym typeface="Montserrat"/>
              </a:rPr>
              <a:t>Member Reference Reward (Admin) Page</a:t>
            </a:r>
            <a:endParaRPr b="1" sz="3400">
              <a:solidFill>
                <a:srgbClr val="0F407E"/>
              </a:solidFill>
              <a:latin typeface="Montserrat"/>
              <a:ea typeface="Montserrat"/>
              <a:cs typeface="Montserrat"/>
              <a:sym typeface="Montserrat"/>
            </a:endParaRPr>
          </a:p>
        </p:txBody>
      </p:sp>
      <p:pic>
        <p:nvPicPr>
          <p:cNvPr id="364" name="Google Shape;364;g303c2f4395e_0_278"/>
          <p:cNvPicPr preferRelativeResize="0"/>
          <p:nvPr/>
        </p:nvPicPr>
        <p:blipFill>
          <a:blip r:embed="rId3">
            <a:alphaModFix/>
          </a:blip>
          <a:stretch>
            <a:fillRect/>
          </a:stretch>
        </p:blipFill>
        <p:spPr>
          <a:xfrm>
            <a:off x="1094400" y="1692000"/>
            <a:ext cx="10007998" cy="4863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g3008aa5acb4_0_11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11" name="Google Shape;111;g3008aa5acb4_0_118"/>
          <p:cNvSpPr txBox="1"/>
          <p:nvPr>
            <p:ph idx="1" type="body"/>
          </p:nvPr>
        </p:nvSpPr>
        <p:spPr>
          <a:xfrm>
            <a:off x="415600" y="1762400"/>
            <a:ext cx="5680500" cy="4555200"/>
          </a:xfrm>
          <a:prstGeom prst="rect">
            <a:avLst/>
          </a:prstGeom>
        </p:spPr>
        <p:txBody>
          <a:bodyPr anchorCtr="0" anchor="t" bIns="45700" lIns="91425" spcFirstLastPara="1" rIns="91425" wrap="square" tIns="45700">
            <a:normAutofit lnSpcReduction="1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Security</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Roles: Admin + Manager + Member</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Login + Logout</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Password Hashing</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Reset Password</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Email OTP Verification</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Remember Me</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Temporary Login Blocking (3 Attempts)</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Captcha Integration</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112" name="Google Shape;112;g3008aa5acb4_0_11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444500" lvl="0" marL="457200" rtl="0" algn="l">
              <a:spcBef>
                <a:spcPts val="0"/>
              </a:spcBef>
              <a:spcAft>
                <a:spcPts val="0"/>
              </a:spcAft>
              <a:buClr>
                <a:srgbClr val="0F407E"/>
              </a:buClr>
              <a:buSzPts val="3400"/>
              <a:buFont typeface="Montserrat"/>
              <a:buAutoNum type="arabicPeriod"/>
            </a:pPr>
            <a:r>
              <a:rPr b="1" lang="en-MY" sz="3400">
                <a:solidFill>
                  <a:srgbClr val="0F407E"/>
                </a:solidFill>
                <a:latin typeface="Montserrat"/>
                <a:ea typeface="Montserrat"/>
                <a:cs typeface="Montserrat"/>
                <a:sym typeface="Montserrat"/>
              </a:rPr>
              <a:t>Chia Ming Yi</a:t>
            </a:r>
            <a:endParaRPr b="1" sz="3400">
              <a:solidFill>
                <a:srgbClr val="0F407E"/>
              </a:solidFill>
              <a:latin typeface="Montserrat"/>
              <a:ea typeface="Montserrat"/>
              <a:cs typeface="Montserrat"/>
              <a:sym typeface="Montserrat"/>
            </a:endParaRPr>
          </a:p>
        </p:txBody>
      </p:sp>
      <p:sp>
        <p:nvSpPr>
          <p:cNvPr id="113" name="Google Shape;113;g3008aa5acb4_0_118"/>
          <p:cNvSpPr txBox="1"/>
          <p:nvPr>
            <p:ph idx="1" type="body"/>
          </p:nvPr>
        </p:nvSpPr>
        <p:spPr>
          <a:xfrm>
            <a:off x="6096100" y="1686200"/>
            <a:ext cx="5680500" cy="4555200"/>
          </a:xfrm>
          <a:prstGeom prst="rect">
            <a:avLst/>
          </a:prstGeom>
        </p:spPr>
        <p:txBody>
          <a:bodyPr anchorCtr="0" anchor="t" bIns="45700" lIns="91425" spcFirstLastPara="1" rIns="91425" wrap="square" tIns="45700">
            <a:normAutofit/>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Dashboard</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Member + Admin + Manager Dashboard</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Data Charts for summary report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Top 10 Sales Report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Nit Profit Summary Report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a:t>
            </a:r>
            <a:endParaRPr sz="2700">
              <a:solidFill>
                <a:srgbClr val="0F407E"/>
              </a:solidFill>
              <a:highlight>
                <a:srgbClr val="D9EAD3"/>
              </a:highlight>
              <a:latin typeface="Montserrat SemiBold"/>
              <a:ea typeface="Montserrat SemiBold"/>
              <a:cs typeface="Montserrat SemiBold"/>
              <a:sym typeface="Montserrat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g303c2f4395e_0_28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70" name="Google Shape;370;g303c2f4395e_0_283"/>
          <p:cNvSpPr txBox="1"/>
          <p:nvPr>
            <p:ph type="title"/>
          </p:nvPr>
        </p:nvSpPr>
        <p:spPr>
          <a:xfrm>
            <a:off x="415600" y="259833"/>
            <a:ext cx="11360700" cy="763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View &amp; Edit </a:t>
            </a:r>
            <a:r>
              <a:rPr b="1" lang="en-MY" sz="3400">
                <a:solidFill>
                  <a:srgbClr val="0F407E"/>
                </a:solidFill>
                <a:latin typeface="Montserrat"/>
                <a:ea typeface="Montserrat"/>
                <a:cs typeface="Montserrat"/>
                <a:sym typeface="Montserrat"/>
              </a:rPr>
              <a:t>Member Reference Reward (Admin) Page</a:t>
            </a:r>
            <a:endParaRPr b="1" sz="3400">
              <a:solidFill>
                <a:srgbClr val="0F407E"/>
              </a:solidFill>
              <a:latin typeface="Montserrat"/>
              <a:ea typeface="Montserrat"/>
              <a:cs typeface="Montserrat"/>
              <a:sym typeface="Montserrat"/>
            </a:endParaRPr>
          </a:p>
        </p:txBody>
      </p:sp>
      <p:pic>
        <p:nvPicPr>
          <p:cNvPr id="371" name="Google Shape;371;g303c2f4395e_0_283"/>
          <p:cNvPicPr preferRelativeResize="0"/>
          <p:nvPr/>
        </p:nvPicPr>
        <p:blipFill>
          <a:blip r:embed="rId3">
            <a:alphaModFix/>
          </a:blip>
          <a:stretch>
            <a:fillRect/>
          </a:stretch>
        </p:blipFill>
        <p:spPr>
          <a:xfrm>
            <a:off x="1094400" y="1692000"/>
            <a:ext cx="10007998" cy="4863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g303c2f4395e_0_28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77" name="Google Shape;377;g303c2f4395e_0_288"/>
          <p:cNvSpPr txBox="1"/>
          <p:nvPr>
            <p:ph type="title"/>
          </p:nvPr>
        </p:nvSpPr>
        <p:spPr>
          <a:xfrm>
            <a:off x="415600" y="259833"/>
            <a:ext cx="11360700" cy="763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Deactivate </a:t>
            </a:r>
            <a:r>
              <a:rPr b="1" lang="en-MY" sz="3400">
                <a:solidFill>
                  <a:srgbClr val="0F407E"/>
                </a:solidFill>
                <a:latin typeface="Montserrat"/>
                <a:ea typeface="Montserrat"/>
                <a:cs typeface="Montserrat"/>
                <a:sym typeface="Montserrat"/>
              </a:rPr>
              <a:t>Member Reference Reward (Admin) Page</a:t>
            </a:r>
            <a:endParaRPr b="1" sz="3400">
              <a:solidFill>
                <a:srgbClr val="0F407E"/>
              </a:solidFill>
              <a:latin typeface="Montserrat"/>
              <a:ea typeface="Montserrat"/>
              <a:cs typeface="Montserrat"/>
              <a:sym typeface="Montserrat"/>
            </a:endParaRPr>
          </a:p>
        </p:txBody>
      </p:sp>
      <p:pic>
        <p:nvPicPr>
          <p:cNvPr id="378" name="Google Shape;378;g303c2f4395e_0_288"/>
          <p:cNvPicPr preferRelativeResize="0"/>
          <p:nvPr/>
        </p:nvPicPr>
        <p:blipFill>
          <a:blip r:embed="rId3">
            <a:alphaModFix/>
          </a:blip>
          <a:stretch>
            <a:fillRect/>
          </a:stretch>
        </p:blipFill>
        <p:spPr>
          <a:xfrm>
            <a:off x="1094400" y="1692000"/>
            <a:ext cx="10007999" cy="48636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g303c2f4395e_0_29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84" name="Google Shape;384;g303c2f4395e_0_29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Real-time Chat Manage </a:t>
            </a:r>
            <a:r>
              <a:rPr b="1" lang="en-MY" sz="3400">
                <a:solidFill>
                  <a:srgbClr val="0F407E"/>
                </a:solidFill>
                <a:latin typeface="Montserrat"/>
                <a:ea typeface="Montserrat"/>
                <a:cs typeface="Montserrat"/>
                <a:sym typeface="Montserrat"/>
              </a:rPr>
              <a:t>[tawk.to]</a:t>
            </a:r>
            <a:r>
              <a:rPr b="1" lang="en-MY" sz="3400">
                <a:solidFill>
                  <a:srgbClr val="0F407E"/>
                </a:solidFill>
                <a:latin typeface="Montserrat"/>
                <a:ea typeface="Montserrat"/>
                <a:cs typeface="Montserrat"/>
                <a:sym typeface="Montserrat"/>
              </a:rPr>
              <a:t> (Admin) Page</a:t>
            </a:r>
            <a:endParaRPr b="1" sz="3400">
              <a:solidFill>
                <a:srgbClr val="0F407E"/>
              </a:solidFill>
              <a:latin typeface="Montserrat"/>
              <a:ea typeface="Montserrat"/>
              <a:cs typeface="Montserrat"/>
              <a:sym typeface="Montserrat"/>
            </a:endParaRPr>
          </a:p>
        </p:txBody>
      </p:sp>
      <p:pic>
        <p:nvPicPr>
          <p:cNvPr id="385" name="Google Shape;385;g303c2f4395e_0_298"/>
          <p:cNvPicPr preferRelativeResize="0"/>
          <p:nvPr/>
        </p:nvPicPr>
        <p:blipFill>
          <a:blip r:embed="rId3">
            <a:alphaModFix/>
          </a:blip>
          <a:stretch>
            <a:fillRect/>
          </a:stretch>
        </p:blipFill>
        <p:spPr>
          <a:xfrm>
            <a:off x="415600" y="2600050"/>
            <a:ext cx="5400001" cy="2880000"/>
          </a:xfrm>
          <a:prstGeom prst="rect">
            <a:avLst/>
          </a:prstGeom>
          <a:noFill/>
          <a:ln>
            <a:noFill/>
          </a:ln>
        </p:spPr>
      </p:pic>
      <p:pic>
        <p:nvPicPr>
          <p:cNvPr id="386" name="Google Shape;386;g303c2f4395e_0_298"/>
          <p:cNvPicPr preferRelativeResize="0"/>
          <p:nvPr/>
        </p:nvPicPr>
        <p:blipFill>
          <a:blip r:embed="rId4">
            <a:alphaModFix/>
          </a:blip>
          <a:stretch>
            <a:fillRect/>
          </a:stretch>
        </p:blipFill>
        <p:spPr>
          <a:xfrm>
            <a:off x="6376300" y="2600038"/>
            <a:ext cx="5400002" cy="2880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g303c2f4395e_0_306"/>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92" name="Google Shape;392;g303c2f4395e_0_306"/>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Redeem Product</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393" name="Google Shape;393;g303c2f4395e_0_306"/>
          <p:cNvPicPr preferRelativeResize="0"/>
          <p:nvPr/>
        </p:nvPicPr>
        <p:blipFill>
          <a:blip r:embed="rId3">
            <a:alphaModFix/>
          </a:blip>
          <a:stretch>
            <a:fillRect/>
          </a:stretch>
        </p:blipFill>
        <p:spPr>
          <a:xfrm>
            <a:off x="1094400" y="1692000"/>
            <a:ext cx="10008002" cy="4863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g303c2f4395e_0_34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99" name="Google Shape;399;g303c2f4395e_0_34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Product Redeem List</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400" name="Google Shape;400;g303c2f4395e_0_341"/>
          <p:cNvPicPr preferRelativeResize="0"/>
          <p:nvPr/>
        </p:nvPicPr>
        <p:blipFill>
          <a:blip r:embed="rId3">
            <a:alphaModFix/>
          </a:blip>
          <a:stretch>
            <a:fillRect/>
          </a:stretch>
        </p:blipFill>
        <p:spPr>
          <a:xfrm>
            <a:off x="1094400" y="1692000"/>
            <a:ext cx="10008002" cy="4863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g303c2f4395e_0_34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06" name="Google Shape;406;g303c2f4395e_0_34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Redeem Product</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407" name="Google Shape;407;g303c2f4395e_0_347"/>
          <p:cNvPicPr preferRelativeResize="0"/>
          <p:nvPr/>
        </p:nvPicPr>
        <p:blipFill>
          <a:blip r:embed="rId3">
            <a:alphaModFix/>
          </a:blip>
          <a:stretch>
            <a:fillRect/>
          </a:stretch>
        </p:blipFill>
        <p:spPr>
          <a:xfrm>
            <a:off x="1094400" y="1692000"/>
            <a:ext cx="10008000" cy="48636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g303c2f4395e_0_32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13" name="Google Shape;413;g303c2f4395e_0_32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Top Up &amp; Top Up History </a:t>
            </a:r>
            <a:r>
              <a:rPr b="1" lang="en-MY" sz="3400">
                <a:solidFill>
                  <a:srgbClr val="0F407E"/>
                </a:solidFill>
                <a:latin typeface="Montserrat"/>
                <a:ea typeface="Montserrat"/>
                <a:cs typeface="Montserrat"/>
                <a:sym typeface="Montserrat"/>
              </a:rPr>
              <a:t>Page</a:t>
            </a:r>
            <a:endParaRPr b="1" sz="3400">
              <a:solidFill>
                <a:srgbClr val="0F407E"/>
              </a:solidFill>
              <a:latin typeface="Montserrat"/>
              <a:ea typeface="Montserrat"/>
              <a:cs typeface="Montserrat"/>
              <a:sym typeface="Montserrat"/>
            </a:endParaRPr>
          </a:p>
        </p:txBody>
      </p:sp>
      <p:pic>
        <p:nvPicPr>
          <p:cNvPr id="414" name="Google Shape;414;g303c2f4395e_0_320"/>
          <p:cNvPicPr preferRelativeResize="0"/>
          <p:nvPr/>
        </p:nvPicPr>
        <p:blipFill>
          <a:blip r:embed="rId3">
            <a:alphaModFix/>
          </a:blip>
          <a:stretch>
            <a:fillRect/>
          </a:stretch>
        </p:blipFill>
        <p:spPr>
          <a:xfrm>
            <a:off x="1105200" y="1692000"/>
            <a:ext cx="10008002" cy="4863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g303c2f4395e_0_31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20" name="Google Shape;420;g303c2f4395e_0_31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Point History &amp; Product Redeemed </a:t>
            </a:r>
            <a:r>
              <a:rPr b="1" lang="en-MY" sz="3400">
                <a:solidFill>
                  <a:srgbClr val="0F407E"/>
                </a:solidFill>
                <a:latin typeface="Montserrat"/>
                <a:ea typeface="Montserrat"/>
                <a:cs typeface="Montserrat"/>
                <a:sym typeface="Montserrat"/>
              </a:rPr>
              <a:t>Page</a:t>
            </a:r>
            <a:endParaRPr b="1" sz="3400">
              <a:solidFill>
                <a:srgbClr val="0F407E"/>
              </a:solidFill>
              <a:latin typeface="Montserrat"/>
              <a:ea typeface="Montserrat"/>
              <a:cs typeface="Montserrat"/>
              <a:sym typeface="Montserrat"/>
            </a:endParaRPr>
          </a:p>
        </p:txBody>
      </p:sp>
      <p:pic>
        <p:nvPicPr>
          <p:cNvPr id="421" name="Google Shape;421;g303c2f4395e_0_313"/>
          <p:cNvPicPr preferRelativeResize="0"/>
          <p:nvPr/>
        </p:nvPicPr>
        <p:blipFill>
          <a:blip r:embed="rId3">
            <a:alphaModFix/>
          </a:blip>
          <a:stretch>
            <a:fillRect/>
          </a:stretch>
        </p:blipFill>
        <p:spPr>
          <a:xfrm>
            <a:off x="1105200" y="1692000"/>
            <a:ext cx="10008002" cy="4863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g303c2f4395e_0_32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27" name="Google Shape;427;g303c2f4395e_0_32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Voucher List &amp; Claim Voucher (Member)</a:t>
            </a:r>
            <a:r>
              <a:rPr b="1" lang="en-MY" sz="3400">
                <a:solidFill>
                  <a:srgbClr val="0F407E"/>
                </a:solidFill>
                <a:latin typeface="Montserrat"/>
                <a:ea typeface="Montserrat"/>
                <a:cs typeface="Montserrat"/>
                <a:sym typeface="Montserrat"/>
              </a:rPr>
              <a:t> Page</a:t>
            </a:r>
            <a:endParaRPr b="1" sz="3400">
              <a:solidFill>
                <a:srgbClr val="0F407E"/>
              </a:solidFill>
              <a:latin typeface="Montserrat"/>
              <a:ea typeface="Montserrat"/>
              <a:cs typeface="Montserrat"/>
              <a:sym typeface="Montserrat"/>
            </a:endParaRPr>
          </a:p>
        </p:txBody>
      </p:sp>
      <p:pic>
        <p:nvPicPr>
          <p:cNvPr id="428" name="Google Shape;428;g303c2f4395e_0_325"/>
          <p:cNvPicPr preferRelativeResize="0"/>
          <p:nvPr/>
        </p:nvPicPr>
        <p:blipFill>
          <a:blip r:embed="rId3">
            <a:alphaModFix/>
          </a:blip>
          <a:stretch>
            <a:fillRect/>
          </a:stretch>
        </p:blipFill>
        <p:spPr>
          <a:xfrm>
            <a:off x="1094400" y="1692000"/>
            <a:ext cx="10007998" cy="48635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g303c2f4395e_0_33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34" name="Google Shape;434;g303c2f4395e_0_33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Real-time Chat</a:t>
            </a:r>
            <a:r>
              <a:rPr b="1" lang="en-MY" sz="3400">
                <a:solidFill>
                  <a:srgbClr val="0F407E"/>
                </a:solidFill>
                <a:latin typeface="Montserrat"/>
                <a:ea typeface="Montserrat"/>
                <a:cs typeface="Montserrat"/>
                <a:sym typeface="Montserrat"/>
              </a:rPr>
              <a:t> (Member) Page</a:t>
            </a:r>
            <a:endParaRPr b="1" sz="3400">
              <a:solidFill>
                <a:srgbClr val="0F407E"/>
              </a:solidFill>
              <a:latin typeface="Montserrat"/>
              <a:ea typeface="Montserrat"/>
              <a:cs typeface="Montserrat"/>
              <a:sym typeface="Montserrat"/>
            </a:endParaRPr>
          </a:p>
        </p:txBody>
      </p:sp>
      <p:pic>
        <p:nvPicPr>
          <p:cNvPr id="435" name="Google Shape;435;g303c2f4395e_0_335"/>
          <p:cNvPicPr preferRelativeResize="0"/>
          <p:nvPr/>
        </p:nvPicPr>
        <p:blipFill>
          <a:blip r:embed="rId3">
            <a:alphaModFix/>
          </a:blip>
          <a:stretch>
            <a:fillRect/>
          </a:stretch>
        </p:blipFill>
        <p:spPr>
          <a:xfrm>
            <a:off x="1094400" y="1692000"/>
            <a:ext cx="10008002" cy="486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g3008aa5acb4_0_17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19" name="Google Shape;119;g3008aa5acb4_0_170"/>
          <p:cNvSpPr txBox="1"/>
          <p:nvPr>
            <p:ph idx="1" type="body"/>
          </p:nvPr>
        </p:nvSpPr>
        <p:spPr>
          <a:xfrm>
            <a:off x="415600" y="1762400"/>
            <a:ext cx="5680500" cy="4555200"/>
          </a:xfrm>
          <a:prstGeom prst="rect">
            <a:avLst/>
          </a:prstGeom>
        </p:spPr>
        <p:txBody>
          <a:bodyPr anchorCtr="0" anchor="t" bIns="45700" lIns="91425" spcFirstLastPara="1" rIns="91425" wrap="square" tIns="45700">
            <a:normAutofit/>
          </a:bodyPr>
          <a:lstStyle/>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a:t>
            </a:r>
            <a:r>
              <a:rPr b="1" lang="en-MY" sz="2700" u="sng">
                <a:solidFill>
                  <a:srgbClr val="0F407E"/>
                </a:solidFill>
                <a:latin typeface="Montserrat"/>
                <a:ea typeface="Montserrat"/>
                <a:cs typeface="Montserrat"/>
                <a:sym typeface="Montserrat"/>
              </a:rPr>
              <a:t>Profile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Profile Update</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Password Update</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Profile Photo Upload by selecting photo</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Profile Photo Upload by webcam capture photo</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120" name="Google Shape;120;g3008aa5acb4_0_17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444500" lvl="0" marL="457200" rtl="0" algn="l">
              <a:spcBef>
                <a:spcPts val="0"/>
              </a:spcBef>
              <a:spcAft>
                <a:spcPts val="0"/>
              </a:spcAft>
              <a:buClr>
                <a:srgbClr val="0F407E"/>
              </a:buClr>
              <a:buSzPts val="3400"/>
              <a:buFont typeface="Montserrat"/>
              <a:buAutoNum type="arabicPeriod"/>
            </a:pPr>
            <a:r>
              <a:rPr b="1" lang="en-MY" sz="3400">
                <a:solidFill>
                  <a:srgbClr val="0F407E"/>
                </a:solidFill>
                <a:latin typeface="Montserrat"/>
                <a:ea typeface="Montserrat"/>
                <a:cs typeface="Montserrat"/>
                <a:sym typeface="Montserrat"/>
              </a:rPr>
              <a:t>Chia Ming Yi</a:t>
            </a:r>
            <a:endParaRPr b="1" sz="3400">
              <a:solidFill>
                <a:srgbClr val="0F407E"/>
              </a:solidFill>
              <a:latin typeface="Montserrat"/>
              <a:ea typeface="Montserrat"/>
              <a:cs typeface="Montserrat"/>
              <a:sym typeface="Montserrat"/>
            </a:endParaRPr>
          </a:p>
        </p:txBody>
      </p:sp>
      <p:sp>
        <p:nvSpPr>
          <p:cNvPr id="121" name="Google Shape;121;g3008aa5acb4_0_170"/>
          <p:cNvSpPr txBox="1"/>
          <p:nvPr>
            <p:ph idx="1" type="body"/>
          </p:nvPr>
        </p:nvSpPr>
        <p:spPr>
          <a:xfrm>
            <a:off x="6096100" y="1708625"/>
            <a:ext cx="5680500" cy="4555200"/>
          </a:xfrm>
          <a:prstGeom prst="rect">
            <a:avLst/>
          </a:prstGeom>
        </p:spPr>
        <p:txBody>
          <a:bodyPr anchorCtr="0" anchor="t" bIns="45700" lIns="91425" spcFirstLastPara="1" rIns="91425" wrap="square" tIns="45700">
            <a:normAutofit/>
          </a:bodyPr>
          <a:lstStyle/>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Maintenance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Member Registration (Member)</a:t>
            </a:r>
            <a:endParaRPr sz="27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Bilingual Support</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English &amp; Chinese (Admin)</a:t>
            </a:r>
            <a:endParaRPr sz="2700">
              <a:solidFill>
                <a:srgbClr val="0F407E"/>
              </a:solidFill>
              <a:highlight>
                <a:srgbClr val="D9EAD3"/>
              </a:highlight>
              <a:latin typeface="Montserrat SemiBold"/>
              <a:ea typeface="Montserrat SemiBold"/>
              <a:cs typeface="Montserrat SemiBold"/>
              <a:sym typeface="Montserrat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g303c2f4395e_0_210"/>
          <p:cNvSpPr/>
          <p:nvPr/>
        </p:nvSpPr>
        <p:spPr>
          <a:xfrm rot="5400000">
            <a:off x="2671650" y="-2672450"/>
            <a:ext cx="68487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41" name="Google Shape;441;g303c2f4395e_0_210"/>
          <p:cNvSpPr/>
          <p:nvPr/>
        </p:nvSpPr>
        <p:spPr>
          <a:xfrm>
            <a:off x="-10200" y="2205250"/>
            <a:ext cx="12212400" cy="18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42" name="Google Shape;442;g303c2f4395e_0_210"/>
          <p:cNvSpPr txBox="1"/>
          <p:nvPr>
            <p:ph type="title"/>
          </p:nvPr>
        </p:nvSpPr>
        <p:spPr>
          <a:xfrm>
            <a:off x="415650" y="1765750"/>
            <a:ext cx="11360700" cy="2892000"/>
          </a:xfrm>
          <a:prstGeom prst="rect">
            <a:avLst/>
          </a:prstGeom>
        </p:spPr>
        <p:txBody>
          <a:bodyPr anchorCtr="0" anchor="ctr" bIns="45700" lIns="91425" spcFirstLastPara="1" rIns="91425" wrap="square" tIns="45700">
            <a:noAutofit/>
          </a:bodyPr>
          <a:lstStyle/>
          <a:p>
            <a:pPr indent="0" lvl="0" marL="457200" rtl="0" algn="ctr">
              <a:spcBef>
                <a:spcPts val="0"/>
              </a:spcBef>
              <a:spcAft>
                <a:spcPts val="0"/>
              </a:spcAft>
              <a:buNone/>
            </a:pPr>
            <a:r>
              <a:rPr b="1" lang="en-MY" sz="6400">
                <a:solidFill>
                  <a:srgbClr val="0F407E"/>
                </a:solidFill>
                <a:latin typeface="Montserrat"/>
                <a:ea typeface="Montserrat"/>
                <a:cs typeface="Montserrat"/>
                <a:sym typeface="Montserrat"/>
              </a:rPr>
              <a:t>3</a:t>
            </a:r>
            <a:r>
              <a:rPr b="1" lang="en-MY" sz="6400">
                <a:solidFill>
                  <a:srgbClr val="0F407E"/>
                </a:solidFill>
                <a:latin typeface="Montserrat"/>
                <a:ea typeface="Montserrat"/>
                <a:cs typeface="Montserrat"/>
                <a:sym typeface="Montserrat"/>
              </a:rPr>
              <a:t>. Lim Jun Wei</a:t>
            </a:r>
            <a:endParaRPr b="1" sz="3200">
              <a:solidFill>
                <a:srgbClr val="0F407E"/>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g3008aa5acb4_0_20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48" name="Google Shape;448;g3008aa5acb4_0_207"/>
          <p:cNvSpPr txBox="1"/>
          <p:nvPr>
            <p:ph idx="1" type="body"/>
          </p:nvPr>
        </p:nvSpPr>
        <p:spPr>
          <a:xfrm>
            <a:off x="415600" y="1762400"/>
            <a:ext cx="5680500" cy="4555200"/>
          </a:xfrm>
          <a:prstGeom prst="rect">
            <a:avLst/>
          </a:prstGeom>
        </p:spPr>
        <p:txBody>
          <a:bodyPr anchorCtr="0" anchor="t" bIns="45700" lIns="91425" spcFirstLastPara="1" rIns="91425" wrap="square" tIns="45700">
            <a:normAutofit lnSpcReduction="1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Admin &amp; Manager Maintenance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View admin listing</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Update admin details</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Deactivate admin</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Drag-and-Drop Photo Upload</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 sorting, paging and searching</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 on refreshing list</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449" name="Google Shape;449;g3008aa5acb4_0_20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3</a:t>
            </a:r>
            <a:r>
              <a:rPr b="1" lang="en-MY" sz="3400">
                <a:solidFill>
                  <a:srgbClr val="0F407E"/>
                </a:solidFill>
                <a:latin typeface="Montserrat"/>
                <a:ea typeface="Montserrat"/>
                <a:cs typeface="Montserrat"/>
                <a:sym typeface="Montserrat"/>
              </a:rPr>
              <a:t>. Lim Jun Wei</a:t>
            </a:r>
            <a:endParaRPr b="1" sz="3400">
              <a:solidFill>
                <a:srgbClr val="0F407E"/>
              </a:solidFill>
              <a:latin typeface="Montserrat"/>
              <a:ea typeface="Montserrat"/>
              <a:cs typeface="Montserrat"/>
              <a:sym typeface="Montserrat"/>
            </a:endParaRPr>
          </a:p>
        </p:txBody>
      </p:sp>
      <p:sp>
        <p:nvSpPr>
          <p:cNvPr id="450" name="Google Shape;450;g3008aa5acb4_0_207"/>
          <p:cNvSpPr txBox="1"/>
          <p:nvPr>
            <p:ph idx="1" type="body"/>
          </p:nvPr>
        </p:nvSpPr>
        <p:spPr>
          <a:xfrm>
            <a:off x="6096100" y="1762400"/>
            <a:ext cx="5680500" cy="4555200"/>
          </a:xfrm>
          <a:prstGeom prst="rect">
            <a:avLst/>
          </a:prstGeom>
        </p:spPr>
        <p:txBody>
          <a:bodyPr anchorCtr="0" anchor="t" bIns="45700" lIns="91425" spcFirstLastPara="1" rIns="91425" wrap="square" tIns="45700">
            <a:normAutofit/>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Order </a:t>
            </a:r>
            <a:r>
              <a:rPr b="1" lang="en-MY" sz="2700" u="sng">
                <a:solidFill>
                  <a:srgbClr val="0F407E"/>
                </a:solidFill>
                <a:latin typeface="Montserrat"/>
                <a:ea typeface="Montserrat"/>
                <a:cs typeface="Montserrat"/>
                <a:sym typeface="Montserrat"/>
              </a:rPr>
              <a:t>Maintenance</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View order listing</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latin typeface="Montserrat SemiBold"/>
                <a:ea typeface="Montserrat SemiBold"/>
                <a:cs typeface="Montserrat SemiBold"/>
                <a:sym typeface="Montserrat SemiBold"/>
              </a:rPr>
              <a:t>Order Status Update</a:t>
            </a:r>
            <a:endParaRPr sz="2700">
              <a:solidFill>
                <a:srgbClr val="0F407E"/>
              </a:solidFill>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Send email (order status update)</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 sorting, paging and searching</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 on refreshing list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View order receipt PDF</a:t>
            </a:r>
            <a:endParaRPr sz="2700">
              <a:solidFill>
                <a:srgbClr val="0F407E"/>
              </a:solidFill>
              <a:highlight>
                <a:srgbClr val="D9EAD3"/>
              </a:highlight>
              <a:latin typeface="Montserrat SemiBold"/>
              <a:ea typeface="Montserrat SemiBold"/>
              <a:cs typeface="Montserrat SemiBold"/>
              <a:sym typeface="Montserrat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4" name="Shape 454"/>
        <p:cNvGrpSpPr/>
        <p:nvPr/>
      </p:nvGrpSpPr>
      <p:grpSpPr>
        <a:xfrm>
          <a:off x="0" y="0"/>
          <a:ext cx="0" cy="0"/>
          <a:chOff x="0" y="0"/>
          <a:chExt cx="0" cy="0"/>
        </a:xfrm>
      </p:grpSpPr>
      <p:sp>
        <p:nvSpPr>
          <p:cNvPr id="455" name="Google Shape;455;g303f4a10c0c_0_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56" name="Google Shape;456;g303f4a10c0c_0_1"/>
          <p:cNvSpPr txBox="1"/>
          <p:nvPr>
            <p:ph idx="1" type="body"/>
          </p:nvPr>
        </p:nvSpPr>
        <p:spPr>
          <a:xfrm>
            <a:off x="415600" y="1762400"/>
            <a:ext cx="5680500" cy="4555200"/>
          </a:xfrm>
          <a:prstGeom prst="rect">
            <a:avLst/>
          </a:prstGeom>
        </p:spPr>
        <p:txBody>
          <a:bodyPr anchorCtr="0" anchor="t" bIns="45700" lIns="91425" spcFirstLastPara="1" rIns="91425" wrap="square" tIns="45700">
            <a:normAutofit fontScale="85000" lnSpcReduction="2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Site Product</a:t>
            </a:r>
            <a:endParaRPr b="1" sz="2700" u="sng">
              <a:solidFill>
                <a:srgbClr val="0F407E"/>
              </a:solidFill>
              <a:latin typeface="Montserrat"/>
              <a:ea typeface="Montserrat"/>
              <a:cs typeface="Montserrat"/>
              <a:sym typeface="Montserrat"/>
            </a:endParaRPr>
          </a:p>
          <a:p>
            <a:pPr indent="-374332" lvl="0" marL="457200" rtl="0" algn="l">
              <a:lnSpc>
                <a:spcPct val="100000"/>
              </a:lnSpc>
              <a:spcBef>
                <a:spcPts val="2700"/>
              </a:spcBef>
              <a:spcAft>
                <a:spcPts val="0"/>
              </a:spcAft>
              <a:buClr>
                <a:srgbClr val="0F407E"/>
              </a:buClr>
              <a:buSzPct val="100000"/>
              <a:buFont typeface="Montserrat SemiBold"/>
              <a:buChar char="•"/>
            </a:pPr>
            <a:r>
              <a:rPr lang="en-MY" sz="2700">
                <a:solidFill>
                  <a:srgbClr val="0F407E"/>
                </a:solidFill>
                <a:latin typeface="Montserrat SemiBold"/>
                <a:ea typeface="Montserrat SemiBold"/>
                <a:cs typeface="Montserrat SemiBold"/>
                <a:sym typeface="Montserrat SemiBold"/>
              </a:rPr>
              <a:t>Product listing</a:t>
            </a:r>
            <a:endParaRPr sz="2700">
              <a:solidFill>
                <a:srgbClr val="0F407E"/>
              </a:solidFill>
              <a:latin typeface="Montserrat SemiBold"/>
              <a:ea typeface="Montserrat SemiBold"/>
              <a:cs typeface="Montserrat SemiBold"/>
              <a:sym typeface="Montserrat SemiBold"/>
            </a:endParaRPr>
          </a:p>
          <a:p>
            <a:pPr indent="-374332"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 sorting, paging and searching</a:t>
            </a:r>
            <a:endParaRPr sz="2700">
              <a:solidFill>
                <a:srgbClr val="0F407E"/>
              </a:solidFill>
              <a:highlight>
                <a:srgbClr val="D9EAD3"/>
              </a:highlight>
              <a:latin typeface="Montserrat SemiBold"/>
              <a:ea typeface="Montserrat SemiBold"/>
              <a:cs typeface="Montserrat SemiBold"/>
              <a:sym typeface="Montserrat SemiBold"/>
            </a:endParaRPr>
          </a:p>
          <a:p>
            <a:pPr indent="-374332"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Product images slider</a:t>
            </a:r>
            <a:endParaRPr sz="2700">
              <a:solidFill>
                <a:srgbClr val="0F407E"/>
              </a:solidFill>
              <a:highlight>
                <a:srgbClr val="D9EAD3"/>
              </a:highlight>
              <a:latin typeface="Montserrat SemiBold"/>
              <a:ea typeface="Montserrat SemiBold"/>
              <a:cs typeface="Montserrat SemiBold"/>
              <a:sym typeface="Montserrat SemiBold"/>
            </a:endParaRPr>
          </a:p>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Site Product Review</a:t>
            </a:r>
            <a:endParaRPr b="1" sz="2700" u="sng">
              <a:solidFill>
                <a:srgbClr val="0F407E"/>
              </a:solidFill>
              <a:latin typeface="Montserrat"/>
              <a:ea typeface="Montserrat"/>
              <a:cs typeface="Montserrat"/>
              <a:sym typeface="Montserrat"/>
            </a:endParaRPr>
          </a:p>
          <a:p>
            <a:pPr indent="-374332" lvl="0" marL="457200" rtl="0" algn="l">
              <a:lnSpc>
                <a:spcPct val="100000"/>
              </a:lnSpc>
              <a:spcBef>
                <a:spcPts val="270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Upload product review and rating</a:t>
            </a:r>
            <a:endParaRPr sz="2700">
              <a:solidFill>
                <a:srgbClr val="0F407E"/>
              </a:solidFill>
              <a:highlight>
                <a:srgbClr val="D9EAD3"/>
              </a:highlight>
              <a:latin typeface="Montserrat SemiBold"/>
              <a:ea typeface="Montserrat SemiBold"/>
              <a:cs typeface="Montserrat SemiBold"/>
              <a:sym typeface="Montserrat SemiBold"/>
            </a:endParaRPr>
          </a:p>
          <a:p>
            <a:pPr indent="-374332"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Product review and rating listing</a:t>
            </a:r>
            <a:endParaRPr sz="2700">
              <a:solidFill>
                <a:srgbClr val="0F407E"/>
              </a:solidFill>
              <a:highlight>
                <a:srgbClr val="D9EAD3"/>
              </a:highlight>
              <a:latin typeface="Montserrat SemiBold"/>
              <a:ea typeface="Montserrat SemiBold"/>
              <a:cs typeface="Montserrat SemiBold"/>
              <a:sym typeface="Montserrat SemiBold"/>
            </a:endParaRPr>
          </a:p>
          <a:p>
            <a:pPr indent="-374332"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 sorting and paging</a:t>
            </a:r>
            <a:endParaRPr sz="2700">
              <a:solidFill>
                <a:srgbClr val="0F407E"/>
              </a:solidFill>
              <a:highlight>
                <a:srgbClr val="D9EAD3"/>
              </a:highlight>
              <a:latin typeface="Montserrat SemiBold"/>
              <a:ea typeface="Montserrat SemiBold"/>
              <a:cs typeface="Montserrat SemiBold"/>
              <a:sym typeface="Montserrat SemiBold"/>
            </a:endParaRPr>
          </a:p>
          <a:p>
            <a:pPr indent="-374332"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Upload multiple images for one review</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457" name="Google Shape;457;g303f4a10c0c_0_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3. Lim Jun Wei</a:t>
            </a:r>
            <a:endParaRPr b="1" sz="3400">
              <a:solidFill>
                <a:srgbClr val="0F407E"/>
              </a:solidFill>
              <a:latin typeface="Montserrat"/>
              <a:ea typeface="Montserrat"/>
              <a:cs typeface="Montserrat"/>
              <a:sym typeface="Montserrat"/>
            </a:endParaRPr>
          </a:p>
        </p:txBody>
      </p:sp>
      <p:sp>
        <p:nvSpPr>
          <p:cNvPr id="458" name="Google Shape;458;g303f4a10c0c_0_1"/>
          <p:cNvSpPr txBox="1"/>
          <p:nvPr>
            <p:ph idx="1" type="body"/>
          </p:nvPr>
        </p:nvSpPr>
        <p:spPr>
          <a:xfrm>
            <a:off x="6096100" y="1762400"/>
            <a:ext cx="5680500" cy="4555200"/>
          </a:xfrm>
          <a:prstGeom prst="rect">
            <a:avLst/>
          </a:prstGeom>
        </p:spPr>
        <p:txBody>
          <a:bodyPr anchorCtr="0" anchor="t" bIns="45700" lIns="91425" spcFirstLastPara="1" rIns="91425" wrap="square" tIns="45700">
            <a:normAutofit/>
          </a:bodyPr>
          <a:lstStyle/>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Member Site Wishlist</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Wishlist listing</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Add product to wishlist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Remove product from wishlist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Filter, sorting and paging</a:t>
            </a:r>
            <a:endParaRPr sz="2700">
              <a:solidFill>
                <a:srgbClr val="0F407E"/>
              </a:solidFill>
              <a:highlight>
                <a:srgbClr val="D9EAD3"/>
              </a:highlight>
              <a:latin typeface="Montserrat SemiBold"/>
              <a:ea typeface="Montserrat SemiBold"/>
              <a:cs typeface="Montserrat SemiBold"/>
              <a:sym typeface="Montserrat SemiBold"/>
            </a:endParaRPr>
          </a:p>
          <a:p>
            <a:pPr indent="0" lvl="0" marL="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Bilingual Support</a:t>
            </a:r>
            <a:endParaRPr b="1" sz="2700" u="sng">
              <a:solidFill>
                <a:srgbClr val="0F407E"/>
              </a:solidFill>
              <a:latin typeface="Montserrat"/>
              <a:ea typeface="Montserrat"/>
              <a:cs typeface="Montserrat"/>
              <a:sym typeface="Montserrat"/>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English &amp; Chinese (Admin)</a:t>
            </a:r>
            <a:endParaRPr sz="270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g303f4a10c0c_0_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64" name="Google Shape;464;g303f4a10c0c_0_8"/>
          <p:cNvSpPr txBox="1"/>
          <p:nvPr>
            <p:ph idx="1" type="body"/>
          </p:nvPr>
        </p:nvSpPr>
        <p:spPr>
          <a:xfrm>
            <a:off x="415600" y="1762400"/>
            <a:ext cx="5680500" cy="4555200"/>
          </a:xfrm>
          <a:prstGeom prst="rect">
            <a:avLst/>
          </a:prstGeom>
        </p:spPr>
        <p:txBody>
          <a:bodyPr anchorCtr="0" anchor="t" bIns="45700" lIns="91425" spcFirstLastPara="1" rIns="91425" wrap="square" tIns="45700">
            <a:normAutofit fontScale="92500" lnSpcReduction="10000"/>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Shopping Cart</a:t>
            </a:r>
            <a:endParaRPr b="1" sz="2700" u="sng">
              <a:solidFill>
                <a:srgbClr val="0F407E"/>
              </a:solidFill>
              <a:latin typeface="Montserrat"/>
              <a:ea typeface="Montserrat"/>
              <a:cs typeface="Montserrat"/>
              <a:sym typeface="Montserrat"/>
            </a:endParaRPr>
          </a:p>
          <a:p>
            <a:pPr indent="-387191" lvl="0" marL="457200" rtl="0" algn="l">
              <a:lnSpc>
                <a:spcPct val="100000"/>
              </a:lnSpc>
              <a:spcBef>
                <a:spcPts val="2700"/>
              </a:spcBef>
              <a:spcAft>
                <a:spcPts val="0"/>
              </a:spcAft>
              <a:buClr>
                <a:srgbClr val="0F407E"/>
              </a:buClr>
              <a:buSzPct val="100000"/>
              <a:buFont typeface="Montserrat SemiBold"/>
              <a:buChar char="•"/>
            </a:pPr>
            <a:r>
              <a:rPr lang="en-MY" sz="2700">
                <a:solidFill>
                  <a:srgbClr val="0F407E"/>
                </a:solidFill>
                <a:latin typeface="Montserrat SemiBold"/>
                <a:ea typeface="Montserrat SemiBold"/>
                <a:cs typeface="Montserrat SemiBold"/>
                <a:sym typeface="Montserrat SemiBold"/>
              </a:rPr>
              <a:t>Add product to cart</a:t>
            </a:r>
            <a:endParaRPr sz="2700">
              <a:solidFill>
                <a:srgbClr val="0F407E"/>
              </a:solidFill>
              <a:latin typeface="Montserrat SemiBold"/>
              <a:ea typeface="Montserrat SemiBold"/>
              <a:cs typeface="Montserrat SemiBold"/>
              <a:sym typeface="Montserrat SemiBold"/>
            </a:endParaRPr>
          </a:p>
          <a:p>
            <a:pPr indent="-387191"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Permanent shopping cart</a:t>
            </a:r>
            <a:endParaRPr sz="2700">
              <a:solidFill>
                <a:srgbClr val="0F407E"/>
              </a:solidFill>
              <a:highlight>
                <a:srgbClr val="D9EAD3"/>
              </a:highlight>
              <a:latin typeface="Montserrat SemiBold"/>
              <a:ea typeface="Montserrat SemiBold"/>
              <a:cs typeface="Montserrat SemiBold"/>
              <a:sym typeface="Montserrat SemiBold"/>
            </a:endParaRPr>
          </a:p>
          <a:p>
            <a:pPr indent="-387191"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latin typeface="Montserrat SemiBold"/>
                <a:ea typeface="Montserrat SemiBold"/>
                <a:cs typeface="Montserrat SemiBold"/>
                <a:sym typeface="Montserrat SemiBold"/>
              </a:rPr>
              <a:t>Update cart product detail</a:t>
            </a:r>
            <a:endParaRPr sz="2700">
              <a:solidFill>
                <a:srgbClr val="0F407E"/>
              </a:solidFill>
              <a:latin typeface="Montserrat SemiBold"/>
              <a:ea typeface="Montserrat SemiBold"/>
              <a:cs typeface="Montserrat SemiBold"/>
              <a:sym typeface="Montserrat SemiBold"/>
            </a:endParaRPr>
          </a:p>
          <a:p>
            <a:pPr indent="-387191"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Batch insert product to wishlist</a:t>
            </a:r>
            <a:endParaRPr sz="2700">
              <a:solidFill>
                <a:srgbClr val="0F407E"/>
              </a:solidFill>
              <a:highlight>
                <a:srgbClr val="D9EAD3"/>
              </a:highlight>
              <a:latin typeface="Montserrat SemiBold"/>
              <a:ea typeface="Montserrat SemiBold"/>
              <a:cs typeface="Montserrat SemiBold"/>
              <a:sym typeface="Montserrat SemiBold"/>
            </a:endParaRPr>
          </a:p>
          <a:p>
            <a:pPr indent="-387191"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Batch remove product from cart</a:t>
            </a:r>
            <a:endParaRPr sz="2700">
              <a:solidFill>
                <a:srgbClr val="0F407E"/>
              </a:solidFill>
              <a:highlight>
                <a:srgbClr val="D9EAD3"/>
              </a:highlight>
              <a:latin typeface="Montserrat SemiBold"/>
              <a:ea typeface="Montserrat SemiBold"/>
              <a:cs typeface="Montserrat SemiBold"/>
              <a:sym typeface="Montserrat SemiBold"/>
            </a:endParaRPr>
          </a:p>
          <a:p>
            <a:pPr indent="-387191"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AJAX integration in refreshing cart details, vouchers and product redemption</a:t>
            </a:r>
            <a:endParaRPr sz="2700">
              <a:solidFill>
                <a:srgbClr val="0F407E"/>
              </a:solidFill>
              <a:highlight>
                <a:srgbClr val="D9EAD3"/>
              </a:highlight>
              <a:latin typeface="Montserrat SemiBold"/>
              <a:ea typeface="Montserrat SemiBold"/>
              <a:cs typeface="Montserrat SemiBold"/>
              <a:sym typeface="Montserrat SemiBold"/>
            </a:endParaRPr>
          </a:p>
          <a:p>
            <a:pPr indent="-387191" lvl="0" marL="457200" rtl="0" algn="l">
              <a:lnSpc>
                <a:spcPct val="100000"/>
              </a:lnSpc>
              <a:spcBef>
                <a:spcPts val="0"/>
              </a:spcBef>
              <a:spcAft>
                <a:spcPts val="0"/>
              </a:spcAft>
              <a:buClr>
                <a:srgbClr val="0F407E"/>
              </a:buClr>
              <a:buSzPct val="1000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Checkout + Create Order</a:t>
            </a:r>
            <a:endParaRPr sz="2700">
              <a:solidFill>
                <a:srgbClr val="0F407E"/>
              </a:solidFill>
              <a:highlight>
                <a:srgbClr val="D9EAD3"/>
              </a:highlight>
              <a:latin typeface="Montserrat SemiBold"/>
              <a:ea typeface="Montserrat SemiBold"/>
              <a:cs typeface="Montserrat SemiBold"/>
              <a:sym typeface="Montserrat SemiBold"/>
            </a:endParaRPr>
          </a:p>
        </p:txBody>
      </p:sp>
      <p:sp>
        <p:nvSpPr>
          <p:cNvPr id="465" name="Google Shape;465;g303f4a10c0c_0_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3. Lim Jun Wei</a:t>
            </a:r>
            <a:endParaRPr b="1" sz="3400">
              <a:solidFill>
                <a:srgbClr val="0F407E"/>
              </a:solidFill>
              <a:latin typeface="Montserrat"/>
              <a:ea typeface="Montserrat"/>
              <a:cs typeface="Montserrat"/>
              <a:sym typeface="Montserrat"/>
            </a:endParaRPr>
          </a:p>
        </p:txBody>
      </p:sp>
      <p:sp>
        <p:nvSpPr>
          <p:cNvPr id="466" name="Google Shape;466;g303f4a10c0c_0_8"/>
          <p:cNvSpPr txBox="1"/>
          <p:nvPr>
            <p:ph idx="1" type="body"/>
          </p:nvPr>
        </p:nvSpPr>
        <p:spPr>
          <a:xfrm>
            <a:off x="6096100" y="1762450"/>
            <a:ext cx="5680500" cy="4555200"/>
          </a:xfrm>
          <a:prstGeom prst="rect">
            <a:avLst/>
          </a:prstGeom>
        </p:spPr>
        <p:txBody>
          <a:bodyPr anchorCtr="0" anchor="t" bIns="45700" lIns="91425" spcFirstLastPara="1" rIns="91425" wrap="square" tIns="45700">
            <a:normAutofit/>
          </a:bodyPr>
          <a:lstStyle/>
          <a:p>
            <a:pPr indent="0" lvl="0" marL="228600" rtl="0" algn="l">
              <a:lnSpc>
                <a:spcPct val="100000"/>
              </a:lnSpc>
              <a:spcBef>
                <a:spcPts val="2700"/>
              </a:spcBef>
              <a:spcAft>
                <a:spcPts val="0"/>
              </a:spcAft>
              <a:buNone/>
            </a:pPr>
            <a:r>
              <a:rPr b="1" lang="en-MY" sz="2700" u="sng">
                <a:solidFill>
                  <a:srgbClr val="0F407E"/>
                </a:solidFill>
                <a:latin typeface="Montserrat"/>
                <a:ea typeface="Montserrat"/>
                <a:cs typeface="Montserrat"/>
                <a:sym typeface="Montserrat"/>
              </a:rPr>
              <a:t>Payment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270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Integrate Stripe API which supports card payment)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E-wallet support (fake data entry, using own database)</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Meow Wallet (using top-up credit)</a:t>
            </a:r>
            <a:endParaRPr sz="2700">
              <a:solidFill>
                <a:srgbClr val="0F407E"/>
              </a:solidFill>
              <a:highlight>
                <a:srgbClr val="D9EAD3"/>
              </a:highlight>
              <a:latin typeface="Montserrat SemiBold"/>
              <a:ea typeface="Montserrat SemiBold"/>
              <a:cs typeface="Montserrat SemiBold"/>
              <a:sym typeface="Montserrat SemiBold"/>
            </a:endParaRPr>
          </a:p>
          <a:p>
            <a:pPr indent="-400050" lvl="0" marL="457200" rtl="0" algn="l">
              <a:lnSpc>
                <a:spcPct val="100000"/>
              </a:lnSpc>
              <a:spcBef>
                <a:spcPts val="0"/>
              </a:spcBef>
              <a:spcAft>
                <a:spcPts val="0"/>
              </a:spcAft>
              <a:buClr>
                <a:srgbClr val="0F407E"/>
              </a:buClr>
              <a:buSzPts val="2700"/>
              <a:buFont typeface="Montserrat SemiBold"/>
              <a:buChar char="•"/>
            </a:pPr>
            <a:r>
              <a:rPr lang="en-MY" sz="2700">
                <a:solidFill>
                  <a:srgbClr val="0F407E"/>
                </a:solidFill>
                <a:highlight>
                  <a:srgbClr val="D9EAD3"/>
                </a:highlight>
                <a:latin typeface="Montserrat SemiBold"/>
                <a:ea typeface="Montserrat SemiBold"/>
                <a:cs typeface="Montserrat SemiBold"/>
                <a:sym typeface="Montserrat SemiBold"/>
              </a:rPr>
              <a:t>Send payment success and e-receipt email</a:t>
            </a:r>
            <a:endParaRPr sz="2700">
              <a:solidFill>
                <a:srgbClr val="0F407E"/>
              </a:solidFill>
              <a:highlight>
                <a:srgbClr val="D9EAD3"/>
              </a:highlight>
              <a:latin typeface="Montserrat SemiBold"/>
              <a:ea typeface="Montserrat SemiBold"/>
              <a:cs typeface="Montserrat SemiBold"/>
              <a:sym typeface="Montserrat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g303c2f4395e_0_359"/>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72" name="Google Shape;472;g303c2f4395e_0_359"/>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 Admin &amp; Manager Maintenance</a:t>
            </a:r>
            <a:endParaRPr b="1" sz="3400">
              <a:solidFill>
                <a:srgbClr val="0F407E"/>
              </a:solidFill>
              <a:latin typeface="Montserrat"/>
              <a:ea typeface="Montserrat"/>
              <a:cs typeface="Montserrat"/>
              <a:sym typeface="Montserrat"/>
            </a:endParaRPr>
          </a:p>
        </p:txBody>
      </p:sp>
      <p:pic>
        <p:nvPicPr>
          <p:cNvPr id="473" name="Google Shape;473;g303c2f4395e_0_359"/>
          <p:cNvPicPr preferRelativeResize="0"/>
          <p:nvPr/>
        </p:nvPicPr>
        <p:blipFill>
          <a:blip r:embed="rId3">
            <a:alphaModFix/>
          </a:blip>
          <a:stretch>
            <a:fillRect/>
          </a:stretch>
        </p:blipFill>
        <p:spPr>
          <a:xfrm>
            <a:off x="1091988" y="1608250"/>
            <a:ext cx="10008001" cy="4863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sp>
        <p:nvSpPr>
          <p:cNvPr id="478" name="Google Shape;478;g303f4a10c0c_0_2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79" name="Google Shape;479;g303f4a10c0c_0_2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 Create New Admin &amp; Manager</a:t>
            </a:r>
            <a:endParaRPr b="1" sz="3400">
              <a:solidFill>
                <a:srgbClr val="0F407E"/>
              </a:solidFill>
              <a:latin typeface="Montserrat"/>
              <a:ea typeface="Montserrat"/>
              <a:cs typeface="Montserrat"/>
              <a:sym typeface="Montserrat"/>
            </a:endParaRPr>
          </a:p>
        </p:txBody>
      </p:sp>
      <p:pic>
        <p:nvPicPr>
          <p:cNvPr id="480" name="Google Shape;480;g303f4a10c0c_0_24"/>
          <p:cNvPicPr preferRelativeResize="0"/>
          <p:nvPr/>
        </p:nvPicPr>
        <p:blipFill>
          <a:blip r:embed="rId3">
            <a:alphaModFix/>
          </a:blip>
          <a:stretch>
            <a:fillRect/>
          </a:stretch>
        </p:blipFill>
        <p:spPr>
          <a:xfrm>
            <a:off x="1092000" y="1608254"/>
            <a:ext cx="10008001" cy="4863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g303f4a10c0c_0_3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86" name="Google Shape;486;g303f4a10c0c_0_3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Edit Existing Admin &amp; Manager</a:t>
            </a:r>
            <a:endParaRPr b="1" sz="3400">
              <a:solidFill>
                <a:srgbClr val="0F407E"/>
              </a:solidFill>
              <a:latin typeface="Montserrat"/>
              <a:ea typeface="Montserrat"/>
              <a:cs typeface="Montserrat"/>
              <a:sym typeface="Montserrat"/>
            </a:endParaRPr>
          </a:p>
        </p:txBody>
      </p:sp>
      <p:pic>
        <p:nvPicPr>
          <p:cNvPr id="487" name="Google Shape;487;g303f4a10c0c_0_30"/>
          <p:cNvPicPr preferRelativeResize="0"/>
          <p:nvPr/>
        </p:nvPicPr>
        <p:blipFill>
          <a:blip r:embed="rId3">
            <a:alphaModFix/>
          </a:blip>
          <a:stretch>
            <a:fillRect/>
          </a:stretch>
        </p:blipFill>
        <p:spPr>
          <a:xfrm>
            <a:off x="1092000" y="1608254"/>
            <a:ext cx="10008001" cy="4863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sp>
        <p:nvSpPr>
          <p:cNvPr id="492" name="Google Shape;492;g303f4a10c0c_0_3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93" name="Google Shape;493;g303f4a10c0c_0_3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Deactivate Admin &amp; Manager</a:t>
            </a:r>
            <a:endParaRPr b="1" sz="3400">
              <a:solidFill>
                <a:srgbClr val="0F407E"/>
              </a:solidFill>
              <a:latin typeface="Montserrat"/>
              <a:ea typeface="Montserrat"/>
              <a:cs typeface="Montserrat"/>
              <a:sym typeface="Montserrat"/>
            </a:endParaRPr>
          </a:p>
        </p:txBody>
      </p:sp>
      <p:pic>
        <p:nvPicPr>
          <p:cNvPr id="494" name="Google Shape;494;g303f4a10c0c_0_38"/>
          <p:cNvPicPr preferRelativeResize="0"/>
          <p:nvPr/>
        </p:nvPicPr>
        <p:blipFill rotWithShape="1">
          <a:blip r:embed="rId3">
            <a:alphaModFix/>
          </a:blip>
          <a:srcRect b="0" l="0" r="4287" t="0"/>
          <a:stretch/>
        </p:blipFill>
        <p:spPr>
          <a:xfrm>
            <a:off x="1091950" y="1608250"/>
            <a:ext cx="10008001" cy="4863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g303f4a10c0c_0_4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00" name="Google Shape;500;g303f4a10c0c_0_4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Order Maintenance</a:t>
            </a:r>
            <a:endParaRPr b="1" sz="3400">
              <a:solidFill>
                <a:srgbClr val="0F407E"/>
              </a:solidFill>
              <a:latin typeface="Montserrat"/>
              <a:ea typeface="Montserrat"/>
              <a:cs typeface="Montserrat"/>
              <a:sym typeface="Montserrat"/>
            </a:endParaRPr>
          </a:p>
        </p:txBody>
      </p:sp>
      <p:pic>
        <p:nvPicPr>
          <p:cNvPr id="501" name="Google Shape;501;g303f4a10c0c_0_45"/>
          <p:cNvPicPr preferRelativeResize="0"/>
          <p:nvPr/>
        </p:nvPicPr>
        <p:blipFill>
          <a:blip r:embed="rId3">
            <a:alphaModFix/>
          </a:blip>
          <a:stretch>
            <a:fillRect/>
          </a:stretch>
        </p:blipFill>
        <p:spPr>
          <a:xfrm>
            <a:off x="1091950" y="1608254"/>
            <a:ext cx="10008001" cy="4863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5" name="Shape 505"/>
        <p:cNvGrpSpPr/>
        <p:nvPr/>
      </p:nvGrpSpPr>
      <p:grpSpPr>
        <a:xfrm>
          <a:off x="0" y="0"/>
          <a:ext cx="0" cy="0"/>
          <a:chOff x="0" y="0"/>
          <a:chExt cx="0" cy="0"/>
        </a:xfrm>
      </p:grpSpPr>
      <p:sp>
        <p:nvSpPr>
          <p:cNvPr id="506" name="Google Shape;506;g303f4a10c0c_0_5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07" name="Google Shape;507;g303f4a10c0c_0_5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View Order Detail</a:t>
            </a:r>
            <a:endParaRPr b="1" sz="3400">
              <a:solidFill>
                <a:srgbClr val="0F407E"/>
              </a:solidFill>
              <a:latin typeface="Montserrat"/>
              <a:ea typeface="Montserrat"/>
              <a:cs typeface="Montserrat"/>
              <a:sym typeface="Montserrat"/>
            </a:endParaRPr>
          </a:p>
        </p:txBody>
      </p:sp>
      <p:pic>
        <p:nvPicPr>
          <p:cNvPr id="508" name="Google Shape;508;g303f4a10c0c_0_51"/>
          <p:cNvPicPr preferRelativeResize="0"/>
          <p:nvPr/>
        </p:nvPicPr>
        <p:blipFill>
          <a:blip r:embed="rId3">
            <a:alphaModFix/>
          </a:blip>
          <a:stretch>
            <a:fillRect/>
          </a:stretch>
        </p:blipFill>
        <p:spPr>
          <a:xfrm>
            <a:off x="1092000" y="1608244"/>
            <a:ext cx="10008002" cy="486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g303c2f4395e_0_7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27" name="Google Shape;127;g303c2f4395e_0_7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Login Page</a:t>
            </a:r>
            <a:endParaRPr b="1" sz="3400">
              <a:solidFill>
                <a:srgbClr val="0F407E"/>
              </a:solidFill>
              <a:latin typeface="Montserrat"/>
              <a:ea typeface="Montserrat"/>
              <a:cs typeface="Montserrat"/>
              <a:sym typeface="Montserrat"/>
            </a:endParaRPr>
          </a:p>
        </p:txBody>
      </p:sp>
      <p:pic>
        <p:nvPicPr>
          <p:cNvPr id="128" name="Google Shape;128;g303c2f4395e_0_73"/>
          <p:cNvPicPr preferRelativeResize="0"/>
          <p:nvPr/>
        </p:nvPicPr>
        <p:blipFill rotWithShape="1">
          <a:blip r:embed="rId3">
            <a:alphaModFix/>
          </a:blip>
          <a:srcRect b="608" l="576" r="0" t="1236"/>
          <a:stretch/>
        </p:blipFill>
        <p:spPr>
          <a:xfrm>
            <a:off x="1046425" y="1690700"/>
            <a:ext cx="10099148" cy="47724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g305447a9cbd_1_39"/>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14" name="Google Shape;514;g305447a9cbd_1_39"/>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Update Order Status &amp; Confirmation</a:t>
            </a:r>
            <a:endParaRPr b="1" sz="3400">
              <a:solidFill>
                <a:srgbClr val="0F407E"/>
              </a:solidFill>
              <a:latin typeface="Montserrat"/>
              <a:ea typeface="Montserrat"/>
              <a:cs typeface="Montserrat"/>
              <a:sym typeface="Montserrat"/>
            </a:endParaRPr>
          </a:p>
        </p:txBody>
      </p:sp>
      <p:pic>
        <p:nvPicPr>
          <p:cNvPr id="515" name="Google Shape;515;g305447a9cbd_1_39"/>
          <p:cNvPicPr preferRelativeResize="0"/>
          <p:nvPr/>
        </p:nvPicPr>
        <p:blipFill>
          <a:blip r:embed="rId3">
            <a:alphaModFix/>
          </a:blip>
          <a:stretch>
            <a:fillRect/>
          </a:stretch>
        </p:blipFill>
        <p:spPr>
          <a:xfrm>
            <a:off x="1092000" y="1608244"/>
            <a:ext cx="10008002" cy="4863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9" name="Shape 519"/>
        <p:cNvGrpSpPr/>
        <p:nvPr/>
      </p:nvGrpSpPr>
      <p:grpSpPr>
        <a:xfrm>
          <a:off x="0" y="0"/>
          <a:ext cx="0" cy="0"/>
          <a:chOff x="0" y="0"/>
          <a:chExt cx="0" cy="0"/>
        </a:xfrm>
      </p:grpSpPr>
      <p:sp>
        <p:nvSpPr>
          <p:cNvPr id="520" name="Google Shape;520;g305447a9cbd_1_5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21" name="Google Shape;521;g305447a9cbd_1_5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Update Order Success</a:t>
            </a:r>
            <a:endParaRPr b="1" sz="3400">
              <a:solidFill>
                <a:srgbClr val="0F407E"/>
              </a:solidFill>
              <a:latin typeface="Montserrat"/>
              <a:ea typeface="Montserrat"/>
              <a:cs typeface="Montserrat"/>
              <a:sym typeface="Montserrat"/>
            </a:endParaRPr>
          </a:p>
        </p:txBody>
      </p:sp>
      <p:pic>
        <p:nvPicPr>
          <p:cNvPr id="522" name="Google Shape;522;g305447a9cbd_1_53"/>
          <p:cNvPicPr preferRelativeResize="0"/>
          <p:nvPr/>
        </p:nvPicPr>
        <p:blipFill>
          <a:blip r:embed="rId3">
            <a:alphaModFix/>
          </a:blip>
          <a:stretch>
            <a:fillRect/>
          </a:stretch>
        </p:blipFill>
        <p:spPr>
          <a:xfrm>
            <a:off x="1091950" y="1608244"/>
            <a:ext cx="10008002" cy="4863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sp>
        <p:nvSpPr>
          <p:cNvPr id="527" name="Google Shape;527;g305447a9cbd_1_4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28" name="Google Shape;528;g305447a9cbd_1_4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Send Email After Order Update Successfully</a:t>
            </a:r>
            <a:endParaRPr b="1" sz="3400">
              <a:solidFill>
                <a:srgbClr val="0F407E"/>
              </a:solidFill>
              <a:latin typeface="Montserrat"/>
              <a:ea typeface="Montserrat"/>
              <a:cs typeface="Montserrat"/>
              <a:sym typeface="Montserrat"/>
            </a:endParaRPr>
          </a:p>
        </p:txBody>
      </p:sp>
      <p:pic>
        <p:nvPicPr>
          <p:cNvPr id="529" name="Google Shape;529;g305447a9cbd_1_47"/>
          <p:cNvPicPr preferRelativeResize="0"/>
          <p:nvPr/>
        </p:nvPicPr>
        <p:blipFill>
          <a:blip r:embed="rId3">
            <a:alphaModFix/>
          </a:blip>
          <a:stretch>
            <a:fillRect/>
          </a:stretch>
        </p:blipFill>
        <p:spPr>
          <a:xfrm>
            <a:off x="1092000" y="1608259"/>
            <a:ext cx="10008002" cy="486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3" name="Shape 533"/>
        <p:cNvGrpSpPr/>
        <p:nvPr/>
      </p:nvGrpSpPr>
      <p:grpSpPr>
        <a:xfrm>
          <a:off x="0" y="0"/>
          <a:ext cx="0" cy="0"/>
          <a:chOff x="0" y="0"/>
          <a:chExt cx="0" cy="0"/>
        </a:xfrm>
      </p:grpSpPr>
      <p:sp>
        <p:nvSpPr>
          <p:cNvPr id="534" name="Google Shape;534;g303f4a10c0c_0_6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35" name="Google Shape;535;g303f4a10c0c_0_6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View Order PDF (Chinese Version)</a:t>
            </a:r>
            <a:endParaRPr b="1" sz="3400">
              <a:solidFill>
                <a:srgbClr val="0F407E"/>
              </a:solidFill>
              <a:latin typeface="Montserrat"/>
              <a:ea typeface="Montserrat"/>
              <a:cs typeface="Montserrat"/>
              <a:sym typeface="Montserrat"/>
            </a:endParaRPr>
          </a:p>
        </p:txBody>
      </p:sp>
      <p:pic>
        <p:nvPicPr>
          <p:cNvPr id="536" name="Google Shape;536;g303f4a10c0c_0_68"/>
          <p:cNvPicPr preferRelativeResize="0"/>
          <p:nvPr/>
        </p:nvPicPr>
        <p:blipFill>
          <a:blip r:embed="rId3">
            <a:alphaModFix/>
          </a:blip>
          <a:stretch>
            <a:fillRect/>
          </a:stretch>
        </p:blipFill>
        <p:spPr>
          <a:xfrm>
            <a:off x="1091950" y="1608250"/>
            <a:ext cx="10008000" cy="48635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g303f4a10c0c_0_5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42" name="Google Shape;542;g303f4a10c0c_0_5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View Order PDF (English Version)</a:t>
            </a:r>
            <a:endParaRPr b="1" sz="3400">
              <a:solidFill>
                <a:srgbClr val="0F407E"/>
              </a:solidFill>
              <a:latin typeface="Montserrat"/>
              <a:ea typeface="Montserrat"/>
              <a:cs typeface="Montserrat"/>
              <a:sym typeface="Montserrat"/>
            </a:endParaRPr>
          </a:p>
        </p:txBody>
      </p:sp>
      <p:pic>
        <p:nvPicPr>
          <p:cNvPr id="543" name="Google Shape;543;g303f4a10c0c_0_57"/>
          <p:cNvPicPr preferRelativeResize="0"/>
          <p:nvPr/>
        </p:nvPicPr>
        <p:blipFill>
          <a:blip r:embed="rId3">
            <a:alphaModFix/>
          </a:blip>
          <a:stretch>
            <a:fillRect/>
          </a:stretch>
        </p:blipFill>
        <p:spPr>
          <a:xfrm>
            <a:off x="1091950" y="1608250"/>
            <a:ext cx="10008000" cy="48635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g303f4a10c0c_0_9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49" name="Google Shape;549;g303f4a10c0c_0_9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Site Product</a:t>
            </a:r>
            <a:endParaRPr b="1" sz="3400">
              <a:solidFill>
                <a:srgbClr val="0F407E"/>
              </a:solidFill>
              <a:latin typeface="Montserrat"/>
              <a:ea typeface="Montserrat"/>
              <a:cs typeface="Montserrat"/>
              <a:sym typeface="Montserrat"/>
            </a:endParaRPr>
          </a:p>
        </p:txBody>
      </p:sp>
      <p:pic>
        <p:nvPicPr>
          <p:cNvPr id="550" name="Google Shape;550;g303f4a10c0c_0_94"/>
          <p:cNvPicPr preferRelativeResize="0"/>
          <p:nvPr/>
        </p:nvPicPr>
        <p:blipFill>
          <a:blip r:embed="rId3">
            <a:alphaModFix/>
          </a:blip>
          <a:stretch>
            <a:fillRect/>
          </a:stretch>
        </p:blipFill>
        <p:spPr>
          <a:xfrm>
            <a:off x="2135950" y="1340050"/>
            <a:ext cx="7920000" cy="5400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g303f4a10c0c_0_10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56" name="Google Shape;556;g303f4a10c0c_0_10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Site Product</a:t>
            </a:r>
            <a:endParaRPr b="1" sz="3400">
              <a:solidFill>
                <a:srgbClr val="0F407E"/>
              </a:solidFill>
              <a:latin typeface="Montserrat"/>
              <a:ea typeface="Montserrat"/>
              <a:cs typeface="Montserrat"/>
              <a:sym typeface="Montserrat"/>
            </a:endParaRPr>
          </a:p>
        </p:txBody>
      </p:sp>
      <p:pic>
        <p:nvPicPr>
          <p:cNvPr id="557" name="Google Shape;557;g303f4a10c0c_0_100"/>
          <p:cNvPicPr preferRelativeResize="0"/>
          <p:nvPr/>
        </p:nvPicPr>
        <p:blipFill>
          <a:blip r:embed="rId3">
            <a:alphaModFix/>
          </a:blip>
          <a:stretch>
            <a:fillRect/>
          </a:stretch>
        </p:blipFill>
        <p:spPr>
          <a:xfrm>
            <a:off x="2135992" y="1340050"/>
            <a:ext cx="7920000" cy="5400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1" name="Shape 561"/>
        <p:cNvGrpSpPr/>
        <p:nvPr/>
      </p:nvGrpSpPr>
      <p:grpSpPr>
        <a:xfrm>
          <a:off x="0" y="0"/>
          <a:ext cx="0" cy="0"/>
          <a:chOff x="0" y="0"/>
          <a:chExt cx="0" cy="0"/>
        </a:xfrm>
      </p:grpSpPr>
      <p:sp>
        <p:nvSpPr>
          <p:cNvPr id="562" name="Google Shape;562;g303f4a10c0c_0_11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63" name="Google Shape;563;g303f4a10c0c_0_11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Site Product Review</a:t>
            </a:r>
            <a:endParaRPr b="1" sz="3400">
              <a:solidFill>
                <a:srgbClr val="0F407E"/>
              </a:solidFill>
              <a:latin typeface="Montserrat"/>
              <a:ea typeface="Montserrat"/>
              <a:cs typeface="Montserrat"/>
              <a:sym typeface="Montserrat"/>
            </a:endParaRPr>
          </a:p>
        </p:txBody>
      </p:sp>
      <p:pic>
        <p:nvPicPr>
          <p:cNvPr id="564" name="Google Shape;564;g303f4a10c0c_0_111"/>
          <p:cNvPicPr preferRelativeResize="0"/>
          <p:nvPr/>
        </p:nvPicPr>
        <p:blipFill>
          <a:blip r:embed="rId3">
            <a:alphaModFix/>
          </a:blip>
          <a:stretch>
            <a:fillRect/>
          </a:stretch>
        </p:blipFill>
        <p:spPr>
          <a:xfrm>
            <a:off x="1105200" y="1692000"/>
            <a:ext cx="10007999" cy="4863601"/>
          </a:xfrm>
          <a:prstGeom prst="rect">
            <a:avLst/>
          </a:prstGeom>
          <a:solidFill>
            <a:srgbClr val="CFE2F3">
              <a:alpha val="67720"/>
            </a:srgbClr>
          </a:solid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sp>
        <p:nvSpPr>
          <p:cNvPr id="569" name="Google Shape;569;g303f4a10c0c_0_116"/>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70" name="Google Shape;570;g303f4a10c0c_0_116"/>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Site Product Review</a:t>
            </a:r>
            <a:endParaRPr b="1" sz="3400">
              <a:solidFill>
                <a:srgbClr val="0F407E"/>
              </a:solidFill>
              <a:latin typeface="Montserrat"/>
              <a:ea typeface="Montserrat"/>
              <a:cs typeface="Montserrat"/>
              <a:sym typeface="Montserrat"/>
            </a:endParaRPr>
          </a:p>
        </p:txBody>
      </p:sp>
      <p:pic>
        <p:nvPicPr>
          <p:cNvPr id="571" name="Google Shape;571;g303f4a10c0c_0_116"/>
          <p:cNvPicPr preferRelativeResize="0"/>
          <p:nvPr/>
        </p:nvPicPr>
        <p:blipFill>
          <a:blip r:embed="rId3">
            <a:alphaModFix/>
          </a:blip>
          <a:stretch>
            <a:fillRect/>
          </a:stretch>
        </p:blipFill>
        <p:spPr>
          <a:xfrm>
            <a:off x="1105200" y="1692000"/>
            <a:ext cx="10007999" cy="48636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g303f4a10c0c_0_16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77" name="Google Shape;577;g303f4a10c0c_0_16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Add Product to Wishlist</a:t>
            </a:r>
            <a:endParaRPr b="1" sz="3400">
              <a:solidFill>
                <a:srgbClr val="0F407E"/>
              </a:solidFill>
              <a:latin typeface="Montserrat"/>
              <a:ea typeface="Montserrat"/>
              <a:cs typeface="Montserrat"/>
              <a:sym typeface="Montserrat"/>
            </a:endParaRPr>
          </a:p>
        </p:txBody>
      </p:sp>
      <p:pic>
        <p:nvPicPr>
          <p:cNvPr id="578" name="Google Shape;578;g303f4a10c0c_0_162"/>
          <p:cNvPicPr preferRelativeResize="0"/>
          <p:nvPr/>
        </p:nvPicPr>
        <p:blipFill rotWithShape="1">
          <a:blip r:embed="rId3">
            <a:alphaModFix/>
          </a:blip>
          <a:srcRect b="0" l="0" r="4324" t="0"/>
          <a:stretch/>
        </p:blipFill>
        <p:spPr>
          <a:xfrm>
            <a:off x="1091950" y="1608250"/>
            <a:ext cx="10008001" cy="4863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g303c2f4395e_0_8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34" name="Google Shape;134;g303c2f4395e_0_8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Register </a:t>
            </a:r>
            <a:r>
              <a:rPr b="1" lang="en-MY" sz="3400">
                <a:solidFill>
                  <a:srgbClr val="0F407E"/>
                </a:solidFill>
                <a:latin typeface="Montserrat"/>
                <a:ea typeface="Montserrat"/>
                <a:cs typeface="Montserrat"/>
                <a:sym typeface="Montserrat"/>
              </a:rPr>
              <a:t>Page</a:t>
            </a:r>
            <a:endParaRPr b="1" sz="3400">
              <a:solidFill>
                <a:srgbClr val="0F407E"/>
              </a:solidFill>
              <a:latin typeface="Montserrat"/>
              <a:ea typeface="Montserrat"/>
              <a:cs typeface="Montserrat"/>
              <a:sym typeface="Montserrat"/>
            </a:endParaRPr>
          </a:p>
        </p:txBody>
      </p:sp>
      <p:pic>
        <p:nvPicPr>
          <p:cNvPr id="135" name="Google Shape;135;g303c2f4395e_0_81"/>
          <p:cNvPicPr preferRelativeResize="0"/>
          <p:nvPr/>
        </p:nvPicPr>
        <p:blipFill>
          <a:blip r:embed="rId3">
            <a:alphaModFix/>
          </a:blip>
          <a:stretch>
            <a:fillRect/>
          </a:stretch>
        </p:blipFill>
        <p:spPr>
          <a:xfrm>
            <a:off x="1016025" y="1690825"/>
            <a:ext cx="10159946" cy="4862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g303f4a10c0c_0_16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84" name="Google Shape;584;g303f4a10c0c_0_16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Member Site Wishlist</a:t>
            </a:r>
            <a:endParaRPr b="1" sz="3400">
              <a:solidFill>
                <a:srgbClr val="0F407E"/>
              </a:solidFill>
              <a:latin typeface="Montserrat"/>
              <a:ea typeface="Montserrat"/>
              <a:cs typeface="Montserrat"/>
              <a:sym typeface="Montserrat"/>
            </a:endParaRPr>
          </a:p>
        </p:txBody>
      </p:sp>
      <p:pic>
        <p:nvPicPr>
          <p:cNvPr id="585" name="Google Shape;585;g303f4a10c0c_0_168"/>
          <p:cNvPicPr preferRelativeResize="0"/>
          <p:nvPr/>
        </p:nvPicPr>
        <p:blipFill>
          <a:blip r:embed="rId3">
            <a:alphaModFix/>
          </a:blip>
          <a:stretch>
            <a:fillRect/>
          </a:stretch>
        </p:blipFill>
        <p:spPr>
          <a:xfrm>
            <a:off x="1092000" y="1608252"/>
            <a:ext cx="10008001" cy="48635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9" name="Shape 589"/>
        <p:cNvGrpSpPr/>
        <p:nvPr/>
      </p:nvGrpSpPr>
      <p:grpSpPr>
        <a:xfrm>
          <a:off x="0" y="0"/>
          <a:ext cx="0" cy="0"/>
          <a:chOff x="0" y="0"/>
          <a:chExt cx="0" cy="0"/>
        </a:xfrm>
      </p:grpSpPr>
      <p:sp>
        <p:nvSpPr>
          <p:cNvPr id="590" name="Google Shape;590;g303f4a10c0c_0_17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1" name="Google Shape;591;g303f4a10c0c_0_17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Remove Product from Wishlist</a:t>
            </a:r>
            <a:endParaRPr b="1" sz="3400">
              <a:solidFill>
                <a:srgbClr val="0F407E"/>
              </a:solidFill>
              <a:latin typeface="Montserrat"/>
              <a:ea typeface="Montserrat"/>
              <a:cs typeface="Montserrat"/>
              <a:sym typeface="Montserrat"/>
            </a:endParaRPr>
          </a:p>
        </p:txBody>
      </p:sp>
      <p:pic>
        <p:nvPicPr>
          <p:cNvPr id="592" name="Google Shape;592;g303f4a10c0c_0_175"/>
          <p:cNvPicPr preferRelativeResize="0"/>
          <p:nvPr/>
        </p:nvPicPr>
        <p:blipFill rotWithShape="1">
          <a:blip r:embed="rId3">
            <a:alphaModFix/>
          </a:blip>
          <a:srcRect b="0" l="0" r="4662" t="0"/>
          <a:stretch/>
        </p:blipFill>
        <p:spPr>
          <a:xfrm>
            <a:off x="1091950" y="1608250"/>
            <a:ext cx="10008001" cy="48635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g303f4a10c0c_0_20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598" name="Google Shape;598;g303f4a10c0c_0_20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Bilingual Support (Home Page)</a:t>
            </a:r>
            <a:endParaRPr b="1" sz="3400">
              <a:solidFill>
                <a:srgbClr val="0F407E"/>
              </a:solidFill>
              <a:latin typeface="Montserrat"/>
              <a:ea typeface="Montserrat"/>
              <a:cs typeface="Montserrat"/>
              <a:sym typeface="Montserrat"/>
            </a:endParaRPr>
          </a:p>
        </p:txBody>
      </p:sp>
      <p:pic>
        <p:nvPicPr>
          <p:cNvPr id="599" name="Google Shape;599;g303f4a10c0c_0_204"/>
          <p:cNvPicPr preferRelativeResize="0"/>
          <p:nvPr/>
        </p:nvPicPr>
        <p:blipFill>
          <a:blip r:embed="rId3">
            <a:alphaModFix/>
          </a:blip>
          <a:stretch>
            <a:fillRect/>
          </a:stretch>
        </p:blipFill>
        <p:spPr>
          <a:xfrm>
            <a:off x="3855525" y="1222000"/>
            <a:ext cx="4227076" cy="56361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sp>
        <p:nvSpPr>
          <p:cNvPr id="604" name="Google Shape;604;g303f4a10c0c_0_21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05" name="Google Shape;605;g303f4a10c0c_0_21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Bilingual Support (Product Page)</a:t>
            </a:r>
            <a:endParaRPr b="1" sz="3400">
              <a:solidFill>
                <a:srgbClr val="0F407E"/>
              </a:solidFill>
              <a:latin typeface="Montserrat"/>
              <a:ea typeface="Montserrat"/>
              <a:cs typeface="Montserrat"/>
              <a:sym typeface="Montserrat"/>
            </a:endParaRPr>
          </a:p>
        </p:txBody>
      </p:sp>
      <p:pic>
        <p:nvPicPr>
          <p:cNvPr id="606" name="Google Shape;606;g303f4a10c0c_0_211"/>
          <p:cNvPicPr preferRelativeResize="0"/>
          <p:nvPr/>
        </p:nvPicPr>
        <p:blipFill>
          <a:blip r:embed="rId3">
            <a:alphaModFix/>
          </a:blip>
          <a:stretch>
            <a:fillRect/>
          </a:stretch>
        </p:blipFill>
        <p:spPr>
          <a:xfrm>
            <a:off x="1092000" y="1608257"/>
            <a:ext cx="10008001" cy="48635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0" name="Shape 610"/>
        <p:cNvGrpSpPr/>
        <p:nvPr/>
      </p:nvGrpSpPr>
      <p:grpSpPr>
        <a:xfrm>
          <a:off x="0" y="0"/>
          <a:ext cx="0" cy="0"/>
          <a:chOff x="0" y="0"/>
          <a:chExt cx="0" cy="0"/>
        </a:xfrm>
      </p:grpSpPr>
      <p:sp>
        <p:nvSpPr>
          <p:cNvPr id="611" name="Google Shape;611;g303f4a10c0c_0_21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2" name="Google Shape;612;g303f4a10c0c_0_21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Bilingual Support (Voucher Page)</a:t>
            </a:r>
            <a:endParaRPr b="1" sz="3400">
              <a:solidFill>
                <a:srgbClr val="0F407E"/>
              </a:solidFill>
              <a:latin typeface="Montserrat"/>
              <a:ea typeface="Montserrat"/>
              <a:cs typeface="Montserrat"/>
              <a:sym typeface="Montserrat"/>
            </a:endParaRPr>
          </a:p>
        </p:txBody>
      </p:sp>
      <p:pic>
        <p:nvPicPr>
          <p:cNvPr id="613" name="Google Shape;613;g303f4a10c0c_0_218"/>
          <p:cNvPicPr preferRelativeResize="0"/>
          <p:nvPr/>
        </p:nvPicPr>
        <p:blipFill>
          <a:blip r:embed="rId3">
            <a:alphaModFix/>
          </a:blip>
          <a:stretch>
            <a:fillRect/>
          </a:stretch>
        </p:blipFill>
        <p:spPr>
          <a:xfrm>
            <a:off x="1091950" y="1608257"/>
            <a:ext cx="10008001" cy="48635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7" name="Shape 617"/>
        <p:cNvGrpSpPr/>
        <p:nvPr/>
      </p:nvGrpSpPr>
      <p:grpSpPr>
        <a:xfrm>
          <a:off x="0" y="0"/>
          <a:ext cx="0" cy="0"/>
          <a:chOff x="0" y="0"/>
          <a:chExt cx="0" cy="0"/>
        </a:xfrm>
      </p:grpSpPr>
      <p:sp>
        <p:nvSpPr>
          <p:cNvPr id="618" name="Google Shape;618;g303f4a10c0c_0_22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19" name="Google Shape;619;g303f4a10c0c_0_22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Bilingual Support (Cart Page)</a:t>
            </a:r>
            <a:endParaRPr b="1" sz="3400">
              <a:solidFill>
                <a:srgbClr val="0F407E"/>
              </a:solidFill>
              <a:latin typeface="Montserrat"/>
              <a:ea typeface="Montserrat"/>
              <a:cs typeface="Montserrat"/>
              <a:sym typeface="Montserrat"/>
            </a:endParaRPr>
          </a:p>
        </p:txBody>
      </p:sp>
      <p:pic>
        <p:nvPicPr>
          <p:cNvPr id="620" name="Google Shape;620;g303f4a10c0c_0_224"/>
          <p:cNvPicPr preferRelativeResize="0"/>
          <p:nvPr/>
        </p:nvPicPr>
        <p:blipFill>
          <a:blip r:embed="rId3">
            <a:alphaModFix/>
          </a:blip>
          <a:stretch>
            <a:fillRect/>
          </a:stretch>
        </p:blipFill>
        <p:spPr>
          <a:xfrm>
            <a:off x="1091950" y="1608243"/>
            <a:ext cx="10008001" cy="4863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sp>
        <p:nvSpPr>
          <p:cNvPr id="625" name="Google Shape;625;g303f4a10c0c_0_12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26" name="Google Shape;626;g303f4a10c0c_0_12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Add Product to Shopping Cart</a:t>
            </a:r>
            <a:endParaRPr b="1" sz="3400">
              <a:solidFill>
                <a:srgbClr val="0F407E"/>
              </a:solidFill>
              <a:latin typeface="Montserrat"/>
              <a:ea typeface="Montserrat"/>
              <a:cs typeface="Montserrat"/>
              <a:sym typeface="Montserrat"/>
            </a:endParaRPr>
          </a:p>
        </p:txBody>
      </p:sp>
      <p:pic>
        <p:nvPicPr>
          <p:cNvPr id="627" name="Google Shape;627;g303f4a10c0c_0_121"/>
          <p:cNvPicPr preferRelativeResize="0"/>
          <p:nvPr/>
        </p:nvPicPr>
        <p:blipFill rotWithShape="1">
          <a:blip r:embed="rId3">
            <a:alphaModFix/>
          </a:blip>
          <a:srcRect b="0" l="0" r="4324" t="0"/>
          <a:stretch/>
        </p:blipFill>
        <p:spPr>
          <a:xfrm>
            <a:off x="1092000" y="1608250"/>
            <a:ext cx="10008001" cy="48635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sp>
        <p:nvSpPr>
          <p:cNvPr id="632" name="Google Shape;632;g303f4a10c0c_0_10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33" name="Google Shape;633;g303f4a10c0c_0_10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Shopping Cart</a:t>
            </a:r>
            <a:endParaRPr b="1" sz="3400">
              <a:solidFill>
                <a:srgbClr val="0F407E"/>
              </a:solidFill>
              <a:latin typeface="Montserrat"/>
              <a:ea typeface="Montserrat"/>
              <a:cs typeface="Montserrat"/>
              <a:sym typeface="Montserrat"/>
            </a:endParaRPr>
          </a:p>
        </p:txBody>
      </p:sp>
      <p:pic>
        <p:nvPicPr>
          <p:cNvPr id="634" name="Google Shape;634;g303f4a10c0c_0_105"/>
          <p:cNvPicPr preferRelativeResize="0"/>
          <p:nvPr/>
        </p:nvPicPr>
        <p:blipFill>
          <a:blip r:embed="rId3">
            <a:alphaModFix/>
          </a:blip>
          <a:stretch>
            <a:fillRect/>
          </a:stretch>
        </p:blipFill>
        <p:spPr>
          <a:xfrm>
            <a:off x="1091950" y="1608243"/>
            <a:ext cx="10008001" cy="4863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sp>
        <p:nvSpPr>
          <p:cNvPr id="639" name="Google Shape;639;g303f4a10c0c_0_189"/>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0" name="Google Shape;640;g303f4a10c0c_0_189"/>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Batch Adding Product into Wishlist</a:t>
            </a:r>
            <a:endParaRPr b="1" sz="3400">
              <a:solidFill>
                <a:srgbClr val="0F407E"/>
              </a:solidFill>
              <a:latin typeface="Montserrat"/>
              <a:ea typeface="Montserrat"/>
              <a:cs typeface="Montserrat"/>
              <a:sym typeface="Montserrat"/>
            </a:endParaRPr>
          </a:p>
        </p:txBody>
      </p:sp>
      <p:pic>
        <p:nvPicPr>
          <p:cNvPr id="641" name="Google Shape;641;g303f4a10c0c_0_189"/>
          <p:cNvPicPr preferRelativeResize="0"/>
          <p:nvPr/>
        </p:nvPicPr>
        <p:blipFill>
          <a:blip r:embed="rId3">
            <a:alphaModFix/>
          </a:blip>
          <a:stretch>
            <a:fillRect/>
          </a:stretch>
        </p:blipFill>
        <p:spPr>
          <a:xfrm>
            <a:off x="1092000" y="1608243"/>
            <a:ext cx="10008001" cy="48636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g303f4a10c0c_0_196"/>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47" name="Google Shape;647;g303f4a10c0c_0_196"/>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Batch Removing Product from Shopping Cart</a:t>
            </a:r>
            <a:endParaRPr b="1" sz="3400">
              <a:solidFill>
                <a:srgbClr val="0F407E"/>
              </a:solidFill>
              <a:latin typeface="Montserrat"/>
              <a:ea typeface="Montserrat"/>
              <a:cs typeface="Montserrat"/>
              <a:sym typeface="Montserrat"/>
            </a:endParaRPr>
          </a:p>
        </p:txBody>
      </p:sp>
      <p:pic>
        <p:nvPicPr>
          <p:cNvPr id="648" name="Google Shape;648;g303f4a10c0c_0_196"/>
          <p:cNvPicPr preferRelativeResize="0"/>
          <p:nvPr/>
        </p:nvPicPr>
        <p:blipFill>
          <a:blip r:embed="rId3">
            <a:alphaModFix/>
          </a:blip>
          <a:stretch>
            <a:fillRect/>
          </a:stretch>
        </p:blipFill>
        <p:spPr>
          <a:xfrm>
            <a:off x="1092000" y="1608243"/>
            <a:ext cx="10008001" cy="486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g305447a9cbd_1_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41" name="Google Shape;141;g305447a9cbd_1_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Email OTP Verifyication </a:t>
            </a:r>
            <a:r>
              <a:rPr b="1" lang="en-MY" sz="3400">
                <a:solidFill>
                  <a:srgbClr val="0F407E"/>
                </a:solidFill>
                <a:latin typeface="Montserrat"/>
                <a:ea typeface="Montserrat"/>
                <a:cs typeface="Montserrat"/>
                <a:sym typeface="Montserrat"/>
              </a:rPr>
              <a:t>Page [1]</a:t>
            </a:r>
            <a:endParaRPr b="1" sz="3400">
              <a:solidFill>
                <a:srgbClr val="0F407E"/>
              </a:solidFill>
              <a:latin typeface="Montserrat"/>
              <a:ea typeface="Montserrat"/>
              <a:cs typeface="Montserrat"/>
              <a:sym typeface="Montserrat"/>
            </a:endParaRPr>
          </a:p>
        </p:txBody>
      </p:sp>
      <p:pic>
        <p:nvPicPr>
          <p:cNvPr id="142" name="Google Shape;142;g305447a9cbd_1_0"/>
          <p:cNvPicPr preferRelativeResize="0"/>
          <p:nvPr/>
        </p:nvPicPr>
        <p:blipFill>
          <a:blip r:embed="rId3">
            <a:alphaModFix/>
          </a:blip>
          <a:stretch>
            <a:fillRect/>
          </a:stretch>
        </p:blipFill>
        <p:spPr>
          <a:xfrm>
            <a:off x="1032188" y="1757711"/>
            <a:ext cx="10127627" cy="4564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2" name="Shape 652"/>
        <p:cNvGrpSpPr/>
        <p:nvPr/>
      </p:nvGrpSpPr>
      <p:grpSpPr>
        <a:xfrm>
          <a:off x="0" y="0"/>
          <a:ext cx="0" cy="0"/>
          <a:chOff x="0" y="0"/>
          <a:chExt cx="0" cy="0"/>
        </a:xfrm>
      </p:grpSpPr>
      <p:sp>
        <p:nvSpPr>
          <p:cNvPr id="653" name="Google Shape;653;g303f4a10c0c_0_12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54" name="Google Shape;654;g303f4a10c0c_0_12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Payment by E-Wallet</a:t>
            </a:r>
            <a:endParaRPr b="1" sz="3400">
              <a:solidFill>
                <a:srgbClr val="0F407E"/>
              </a:solidFill>
              <a:latin typeface="Montserrat"/>
              <a:ea typeface="Montserrat"/>
              <a:cs typeface="Montserrat"/>
              <a:sym typeface="Montserrat"/>
            </a:endParaRPr>
          </a:p>
        </p:txBody>
      </p:sp>
      <p:pic>
        <p:nvPicPr>
          <p:cNvPr id="655" name="Google Shape;655;g303f4a10c0c_0_128"/>
          <p:cNvPicPr preferRelativeResize="0"/>
          <p:nvPr/>
        </p:nvPicPr>
        <p:blipFill>
          <a:blip r:embed="rId3">
            <a:alphaModFix/>
          </a:blip>
          <a:stretch>
            <a:fillRect/>
          </a:stretch>
        </p:blipFill>
        <p:spPr>
          <a:xfrm>
            <a:off x="1092000" y="1608254"/>
            <a:ext cx="10008001" cy="48636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9" name="Shape 659"/>
        <p:cNvGrpSpPr/>
        <p:nvPr/>
      </p:nvGrpSpPr>
      <p:grpSpPr>
        <a:xfrm>
          <a:off x="0" y="0"/>
          <a:ext cx="0" cy="0"/>
          <a:chOff x="0" y="0"/>
          <a:chExt cx="0" cy="0"/>
        </a:xfrm>
      </p:grpSpPr>
      <p:sp>
        <p:nvSpPr>
          <p:cNvPr id="660" name="Google Shape;660;g303f4a10c0c_0_18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1" name="Google Shape;661;g303f4a10c0c_0_18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Payment by Meow Wallet</a:t>
            </a:r>
            <a:endParaRPr b="1" sz="3400">
              <a:solidFill>
                <a:srgbClr val="0F407E"/>
              </a:solidFill>
              <a:latin typeface="Montserrat"/>
              <a:ea typeface="Montserrat"/>
              <a:cs typeface="Montserrat"/>
              <a:sym typeface="Montserrat"/>
            </a:endParaRPr>
          </a:p>
        </p:txBody>
      </p:sp>
      <p:pic>
        <p:nvPicPr>
          <p:cNvPr id="662" name="Google Shape;662;g303f4a10c0c_0_182"/>
          <p:cNvPicPr preferRelativeResize="0"/>
          <p:nvPr/>
        </p:nvPicPr>
        <p:blipFill>
          <a:blip r:embed="rId3">
            <a:alphaModFix/>
          </a:blip>
          <a:stretch>
            <a:fillRect/>
          </a:stretch>
        </p:blipFill>
        <p:spPr>
          <a:xfrm>
            <a:off x="1091950" y="1608252"/>
            <a:ext cx="10008001" cy="48635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sp>
        <p:nvSpPr>
          <p:cNvPr id="667" name="Google Shape;667;g303f4a10c0c_0_13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68" name="Google Shape;668;g303f4a10c0c_0_13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Payment by Card with Integrated Stripe API</a:t>
            </a:r>
            <a:endParaRPr b="1" sz="3400">
              <a:solidFill>
                <a:srgbClr val="0F407E"/>
              </a:solidFill>
              <a:latin typeface="Montserrat"/>
              <a:ea typeface="Montserrat"/>
              <a:cs typeface="Montserrat"/>
              <a:sym typeface="Montserrat"/>
            </a:endParaRPr>
          </a:p>
        </p:txBody>
      </p:sp>
      <p:pic>
        <p:nvPicPr>
          <p:cNvPr id="669" name="Google Shape;669;g303f4a10c0c_0_135"/>
          <p:cNvPicPr preferRelativeResize="0"/>
          <p:nvPr/>
        </p:nvPicPr>
        <p:blipFill>
          <a:blip r:embed="rId3">
            <a:alphaModFix/>
          </a:blip>
          <a:stretch>
            <a:fillRect/>
          </a:stretch>
        </p:blipFill>
        <p:spPr>
          <a:xfrm>
            <a:off x="1092000" y="1608256"/>
            <a:ext cx="10008001" cy="48635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g303f4a10c0c_0_14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75" name="Google Shape;675;g303f4a10c0c_0_14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Payment Success</a:t>
            </a:r>
            <a:endParaRPr b="1" sz="3400">
              <a:solidFill>
                <a:srgbClr val="0F407E"/>
              </a:solidFill>
              <a:latin typeface="Montserrat"/>
              <a:ea typeface="Montserrat"/>
              <a:cs typeface="Montserrat"/>
              <a:sym typeface="Montserrat"/>
            </a:endParaRPr>
          </a:p>
        </p:txBody>
      </p:sp>
      <p:pic>
        <p:nvPicPr>
          <p:cNvPr id="676" name="Google Shape;676;g303f4a10c0c_0_142"/>
          <p:cNvPicPr preferRelativeResize="0"/>
          <p:nvPr/>
        </p:nvPicPr>
        <p:blipFill rotWithShape="1">
          <a:blip r:embed="rId3">
            <a:alphaModFix/>
          </a:blip>
          <a:srcRect b="0" l="0" r="4324" t="0"/>
          <a:stretch/>
        </p:blipFill>
        <p:spPr>
          <a:xfrm>
            <a:off x="1092000" y="1608250"/>
            <a:ext cx="10008001" cy="48635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0" name="Shape 680"/>
        <p:cNvGrpSpPr/>
        <p:nvPr/>
      </p:nvGrpSpPr>
      <p:grpSpPr>
        <a:xfrm>
          <a:off x="0" y="0"/>
          <a:ext cx="0" cy="0"/>
          <a:chOff x="0" y="0"/>
          <a:chExt cx="0" cy="0"/>
        </a:xfrm>
      </p:grpSpPr>
      <p:sp>
        <p:nvSpPr>
          <p:cNvPr id="681" name="Google Shape;681;g305447a9cbd_1_32"/>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82" name="Google Shape;682;g305447a9cbd_1_32"/>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Payment Success Email Sended</a:t>
            </a:r>
            <a:endParaRPr b="1" sz="3400">
              <a:solidFill>
                <a:srgbClr val="0F407E"/>
              </a:solidFill>
              <a:latin typeface="Montserrat"/>
              <a:ea typeface="Montserrat"/>
              <a:cs typeface="Montserrat"/>
              <a:sym typeface="Montserrat"/>
            </a:endParaRPr>
          </a:p>
        </p:txBody>
      </p:sp>
      <p:pic>
        <p:nvPicPr>
          <p:cNvPr id="683" name="Google Shape;683;g305447a9cbd_1_32"/>
          <p:cNvPicPr preferRelativeResize="0"/>
          <p:nvPr/>
        </p:nvPicPr>
        <p:blipFill>
          <a:blip r:embed="rId3">
            <a:alphaModFix/>
          </a:blip>
          <a:stretch>
            <a:fillRect/>
          </a:stretch>
        </p:blipFill>
        <p:spPr>
          <a:xfrm>
            <a:off x="1030237" y="1707773"/>
            <a:ext cx="10131523" cy="4664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g303f4a10c0c_0_15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89" name="Google Shape;689;g303f4a10c0c_0_155"/>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Payment (Order Detail)</a:t>
            </a:r>
            <a:endParaRPr b="1" sz="3400">
              <a:solidFill>
                <a:srgbClr val="0F407E"/>
              </a:solidFill>
              <a:latin typeface="Montserrat"/>
              <a:ea typeface="Montserrat"/>
              <a:cs typeface="Montserrat"/>
              <a:sym typeface="Montserrat"/>
            </a:endParaRPr>
          </a:p>
        </p:txBody>
      </p:sp>
      <p:pic>
        <p:nvPicPr>
          <p:cNvPr id="690" name="Google Shape;690;g303f4a10c0c_0_155"/>
          <p:cNvPicPr preferRelativeResize="0"/>
          <p:nvPr/>
        </p:nvPicPr>
        <p:blipFill>
          <a:blip r:embed="rId3">
            <a:alphaModFix/>
          </a:blip>
          <a:stretch>
            <a:fillRect/>
          </a:stretch>
        </p:blipFill>
        <p:spPr>
          <a:xfrm>
            <a:off x="1173375" y="1608252"/>
            <a:ext cx="10008001" cy="48635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g303c2f4395e_0_216"/>
          <p:cNvSpPr/>
          <p:nvPr/>
        </p:nvSpPr>
        <p:spPr>
          <a:xfrm rot="5400000">
            <a:off x="2671650" y="-2672450"/>
            <a:ext cx="68487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96" name="Google Shape;696;g303c2f4395e_0_216"/>
          <p:cNvSpPr/>
          <p:nvPr/>
        </p:nvSpPr>
        <p:spPr>
          <a:xfrm>
            <a:off x="-10200" y="2205250"/>
            <a:ext cx="12212400" cy="18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697" name="Google Shape;697;g303c2f4395e_0_216"/>
          <p:cNvSpPr txBox="1"/>
          <p:nvPr>
            <p:ph type="title"/>
          </p:nvPr>
        </p:nvSpPr>
        <p:spPr>
          <a:xfrm>
            <a:off x="415650" y="1765750"/>
            <a:ext cx="11360700" cy="2892000"/>
          </a:xfrm>
          <a:prstGeom prst="rect">
            <a:avLst/>
          </a:prstGeom>
        </p:spPr>
        <p:txBody>
          <a:bodyPr anchorCtr="0" anchor="ctr" bIns="45700" lIns="91425" spcFirstLastPara="1" rIns="91425" wrap="square" tIns="45700">
            <a:noAutofit/>
          </a:bodyPr>
          <a:lstStyle/>
          <a:p>
            <a:pPr indent="0" lvl="0" marL="457200" rtl="0" algn="ctr">
              <a:spcBef>
                <a:spcPts val="0"/>
              </a:spcBef>
              <a:spcAft>
                <a:spcPts val="0"/>
              </a:spcAft>
              <a:buNone/>
            </a:pPr>
            <a:r>
              <a:rPr b="1" lang="en-MY" sz="6400">
                <a:solidFill>
                  <a:srgbClr val="0F407E"/>
                </a:solidFill>
                <a:latin typeface="Montserrat"/>
                <a:ea typeface="Montserrat"/>
                <a:cs typeface="Montserrat"/>
                <a:sym typeface="Montserrat"/>
              </a:rPr>
              <a:t>4</a:t>
            </a:r>
            <a:r>
              <a:rPr b="1" lang="en-MY" sz="6400">
                <a:solidFill>
                  <a:srgbClr val="0F407E"/>
                </a:solidFill>
                <a:latin typeface="Montserrat"/>
                <a:ea typeface="Montserrat"/>
                <a:cs typeface="Montserrat"/>
                <a:sym typeface="Montserrat"/>
              </a:rPr>
              <a:t>. Ng Ian Kai</a:t>
            </a:r>
            <a:endParaRPr b="1" sz="3200">
              <a:solidFill>
                <a:srgbClr val="0F407E"/>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 name="Shape 701"/>
        <p:cNvGrpSpPr/>
        <p:nvPr/>
      </p:nvGrpSpPr>
      <p:grpSpPr>
        <a:xfrm>
          <a:off x="0" y="0"/>
          <a:ext cx="0" cy="0"/>
          <a:chOff x="0" y="0"/>
          <a:chExt cx="0" cy="0"/>
        </a:xfrm>
      </p:grpSpPr>
      <p:sp>
        <p:nvSpPr>
          <p:cNvPr id="702" name="Google Shape;702;g3008aa5acb4_0_21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03" name="Google Shape;703;g3008aa5acb4_0_214"/>
          <p:cNvSpPr txBox="1"/>
          <p:nvPr>
            <p:ph idx="1" type="body"/>
          </p:nvPr>
        </p:nvSpPr>
        <p:spPr>
          <a:xfrm>
            <a:off x="415600" y="1326250"/>
            <a:ext cx="5886900" cy="5384400"/>
          </a:xfrm>
          <a:prstGeom prst="rect">
            <a:avLst/>
          </a:prstGeom>
        </p:spPr>
        <p:txBody>
          <a:bodyPr anchorCtr="0" anchor="t" bIns="45700" lIns="91425" spcFirstLastPara="1" rIns="91425" wrap="square" tIns="45700">
            <a:spAutoFit/>
          </a:bodyPr>
          <a:lstStyle/>
          <a:p>
            <a:pPr indent="0" lvl="0" marL="0" rtl="0" algn="l">
              <a:lnSpc>
                <a:spcPct val="100000"/>
              </a:lnSpc>
              <a:spcBef>
                <a:spcPts val="2700"/>
              </a:spcBef>
              <a:spcAft>
                <a:spcPts val="0"/>
              </a:spcAft>
              <a:buNone/>
            </a:pPr>
            <a:r>
              <a:rPr b="1" lang="en-MY" sz="2000" u="sng">
                <a:solidFill>
                  <a:srgbClr val="0F407E"/>
                </a:solidFill>
                <a:latin typeface="Montserrat"/>
                <a:ea typeface="Montserrat"/>
                <a:cs typeface="Montserrat"/>
                <a:sym typeface="Montserrat"/>
              </a:rPr>
              <a:t>Product Maintenance (Admin)</a:t>
            </a:r>
            <a:endParaRPr b="1" sz="2000" u="sng">
              <a:solidFill>
                <a:srgbClr val="0F407E"/>
              </a:solidFill>
              <a:latin typeface="Montserrat"/>
              <a:ea typeface="Montserrat"/>
              <a:cs typeface="Montserrat"/>
              <a:sym typeface="Montserrat"/>
            </a:endParaRPr>
          </a:p>
          <a:p>
            <a:pPr indent="-355600" lvl="0" marL="457200" rtl="0" algn="l">
              <a:lnSpc>
                <a:spcPct val="100000"/>
              </a:lnSpc>
              <a:spcBef>
                <a:spcPts val="2700"/>
              </a:spcBef>
              <a:spcAft>
                <a:spcPts val="0"/>
              </a:spcAft>
              <a:buClr>
                <a:srgbClr val="0F407E"/>
              </a:buClr>
              <a:buSzPts val="2000"/>
              <a:buFont typeface="Montserrat SemiBold"/>
              <a:buChar char="•"/>
            </a:pPr>
            <a:r>
              <a:rPr lang="en-MY" sz="2000">
                <a:solidFill>
                  <a:srgbClr val="0F407E"/>
                </a:solidFill>
                <a:latin typeface="Montserrat SemiBold"/>
                <a:ea typeface="Montserrat SemiBold"/>
                <a:cs typeface="Montserrat SemiBold"/>
                <a:sym typeface="Montserrat SemiBold"/>
              </a:rPr>
              <a:t>Product Listing + Detail</a:t>
            </a:r>
            <a:br>
              <a:rPr lang="en-MY" sz="2000">
                <a:solidFill>
                  <a:srgbClr val="0F407E"/>
                </a:solidFill>
                <a:latin typeface="Montserrat SemiBold"/>
                <a:ea typeface="Montserrat SemiBold"/>
                <a:cs typeface="Montserrat SemiBold"/>
                <a:sym typeface="Montserrat SemiBold"/>
              </a:rPr>
            </a:b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latin typeface="Montserrat SemiBold"/>
                <a:ea typeface="Montserrat SemiBold"/>
                <a:cs typeface="Montserrat SemiBold"/>
                <a:sym typeface="Montserrat SemiBold"/>
              </a:rPr>
              <a:t>Basic Searching</a:t>
            </a:r>
            <a:br>
              <a:rPr lang="en-MY" sz="2000">
                <a:solidFill>
                  <a:srgbClr val="0F407E"/>
                </a:solidFill>
                <a:latin typeface="Montserrat SemiBold"/>
                <a:ea typeface="Montserrat SemiBold"/>
                <a:cs typeface="Montserrat SemiBold"/>
                <a:sym typeface="Montserrat SemiBold"/>
              </a:rPr>
            </a:b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latin typeface="Montserrat SemiBold"/>
                <a:ea typeface="Montserrat SemiBold"/>
                <a:cs typeface="Montserrat SemiBold"/>
                <a:sym typeface="Montserrat SemiBold"/>
              </a:rPr>
              <a:t>Product CRUD</a:t>
            </a:r>
            <a:br>
              <a:rPr lang="en-MY" sz="2000">
                <a:solidFill>
                  <a:srgbClr val="0F407E"/>
                </a:solidFill>
                <a:latin typeface="Montserrat SemiBold"/>
                <a:ea typeface="Montserrat SemiBold"/>
                <a:cs typeface="Montserrat SemiBold"/>
                <a:sym typeface="Montserrat SemiBold"/>
              </a:rPr>
            </a:b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latin typeface="Montserrat SemiBold"/>
                <a:ea typeface="Montserrat SemiBold"/>
                <a:cs typeface="Montserrat SemiBold"/>
                <a:sym typeface="Montserrat SemiBold"/>
              </a:rPr>
              <a:t>Product Photo Upload</a:t>
            </a:r>
            <a:br>
              <a:rPr lang="en-MY" sz="2000">
                <a:solidFill>
                  <a:srgbClr val="0F407E"/>
                </a:solidFill>
                <a:latin typeface="Montserrat SemiBold"/>
                <a:ea typeface="Montserrat SemiBold"/>
                <a:cs typeface="Montserrat SemiBold"/>
                <a:sym typeface="Montserrat SemiBold"/>
              </a:rPr>
            </a:br>
            <a:endParaRPr sz="185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ts val="1850"/>
              <a:buFont typeface="Montserrat SemiBold"/>
              <a:buChar char="•"/>
            </a:pPr>
            <a:r>
              <a:rPr lang="en-MY" sz="1850">
                <a:solidFill>
                  <a:srgbClr val="0F407E"/>
                </a:solidFill>
                <a:highlight>
                  <a:srgbClr val="D9EAD3"/>
                </a:highlight>
                <a:latin typeface="Montserrat SemiBold"/>
                <a:ea typeface="Montserrat SemiBold"/>
                <a:cs typeface="Montserrat SemiBold"/>
                <a:sym typeface="Montserrat SemiBold"/>
              </a:rPr>
              <a:t>Activating product checks if the category is deactivated.</a:t>
            </a:r>
            <a:br>
              <a:rPr lang="en-MY" sz="1850">
                <a:solidFill>
                  <a:srgbClr val="0F407E"/>
                </a:solidFill>
                <a:highlight>
                  <a:srgbClr val="D9EAD3"/>
                </a:highlight>
                <a:latin typeface="Montserrat SemiBold"/>
                <a:ea typeface="Montserrat SemiBold"/>
                <a:cs typeface="Montserrat SemiBold"/>
                <a:sym typeface="Montserrat SemiBold"/>
              </a:rPr>
            </a:br>
            <a:endParaRPr sz="185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ts val="1850"/>
              <a:buFont typeface="Montserrat SemiBold"/>
              <a:buChar char="•"/>
            </a:pPr>
            <a:r>
              <a:rPr lang="en-MY" sz="1850">
                <a:solidFill>
                  <a:srgbClr val="0F407E"/>
                </a:solidFill>
                <a:highlight>
                  <a:srgbClr val="D9EAD3"/>
                </a:highlight>
                <a:latin typeface="Montserrat SemiBold"/>
                <a:ea typeface="Montserrat SemiBold"/>
                <a:cs typeface="Montserrat SemiBold"/>
                <a:sym typeface="Montserrat SemiBold"/>
              </a:rPr>
              <a:t>Record Listing (Table View + Photo View)</a:t>
            </a:r>
            <a:br>
              <a:rPr lang="en-MY" sz="1850">
                <a:solidFill>
                  <a:srgbClr val="0F407E"/>
                </a:solidFill>
                <a:highlight>
                  <a:srgbClr val="D9EAD3"/>
                </a:highlight>
                <a:latin typeface="Montserrat SemiBold"/>
                <a:ea typeface="Montserrat SemiBold"/>
                <a:cs typeface="Montserrat SemiBold"/>
                <a:sym typeface="Montserrat SemiBold"/>
              </a:rPr>
            </a:br>
            <a:endParaRPr sz="185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spcBef>
                <a:spcPts val="0"/>
              </a:spcBef>
              <a:spcAft>
                <a:spcPts val="0"/>
              </a:spcAft>
              <a:buClr>
                <a:srgbClr val="0F407E"/>
              </a:buClr>
              <a:buSzPts val="1890"/>
              <a:buFont typeface="Montserrat SemiBold"/>
              <a:buChar char="•"/>
            </a:pPr>
            <a:r>
              <a:rPr lang="en-MY" sz="1850">
                <a:solidFill>
                  <a:srgbClr val="0F407E"/>
                </a:solidFill>
                <a:highlight>
                  <a:srgbClr val="D9EAD3"/>
                </a:highlight>
                <a:latin typeface="Montserrat SemiBold"/>
                <a:ea typeface="Montserrat SemiBold"/>
                <a:cs typeface="Montserrat SemiBold"/>
                <a:sym typeface="Montserrat SemiBold"/>
              </a:rPr>
              <a:t>Image Processing (Flip, Rotate, etc.)</a:t>
            </a:r>
            <a:br>
              <a:rPr lang="en-MY" sz="1850">
                <a:solidFill>
                  <a:srgbClr val="0F407E"/>
                </a:solidFill>
                <a:highlight>
                  <a:srgbClr val="D9EAD3"/>
                </a:highlight>
                <a:latin typeface="Montserrat SemiBold"/>
                <a:ea typeface="Montserrat SemiBold"/>
                <a:cs typeface="Montserrat SemiBold"/>
                <a:sym typeface="Montserrat SemiBold"/>
              </a:rPr>
            </a:br>
            <a:endParaRPr sz="185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spcBef>
                <a:spcPts val="0"/>
              </a:spcBef>
              <a:spcAft>
                <a:spcPts val="0"/>
              </a:spcAft>
              <a:buClr>
                <a:srgbClr val="0F407E"/>
              </a:buClr>
              <a:buSzPts val="1850"/>
              <a:buFont typeface="Montserrat SemiBold"/>
              <a:buChar char="•"/>
            </a:pPr>
            <a:r>
              <a:rPr lang="en-MY" sz="1850">
                <a:solidFill>
                  <a:srgbClr val="0F407E"/>
                </a:solidFill>
                <a:highlight>
                  <a:srgbClr val="D9EAD3"/>
                </a:highlight>
                <a:latin typeface="Montserrat SemiBold"/>
                <a:ea typeface="Montserrat SemiBold"/>
                <a:cs typeface="Montserrat SemiBold"/>
                <a:sym typeface="Montserrat SemiBold"/>
              </a:rPr>
              <a:t>Drag-and-Drop Photo Upload</a:t>
            </a:r>
            <a:endParaRPr sz="1850">
              <a:solidFill>
                <a:srgbClr val="0F407E"/>
              </a:solidFill>
              <a:highlight>
                <a:srgbClr val="D9EAD3"/>
              </a:highlight>
              <a:latin typeface="Montserrat SemiBold"/>
              <a:ea typeface="Montserrat SemiBold"/>
              <a:cs typeface="Montserrat SemiBold"/>
              <a:sym typeface="Montserrat SemiBold"/>
            </a:endParaRPr>
          </a:p>
        </p:txBody>
      </p:sp>
      <p:sp>
        <p:nvSpPr>
          <p:cNvPr id="704" name="Google Shape;704;g3008aa5acb4_0_21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3. Ng Ian Kai</a:t>
            </a:r>
            <a:endParaRPr b="1" sz="3400">
              <a:solidFill>
                <a:srgbClr val="0F407E"/>
              </a:solidFill>
              <a:latin typeface="Montserrat"/>
              <a:ea typeface="Montserrat"/>
              <a:cs typeface="Montserrat"/>
              <a:sym typeface="Montserrat"/>
            </a:endParaRPr>
          </a:p>
        </p:txBody>
      </p:sp>
      <p:sp>
        <p:nvSpPr>
          <p:cNvPr id="705" name="Google Shape;705;g3008aa5acb4_0_214"/>
          <p:cNvSpPr txBox="1"/>
          <p:nvPr>
            <p:ph idx="1" type="body"/>
          </p:nvPr>
        </p:nvSpPr>
        <p:spPr>
          <a:xfrm>
            <a:off x="6132200" y="1899900"/>
            <a:ext cx="6589500" cy="4872300"/>
          </a:xfrm>
          <a:prstGeom prst="rect">
            <a:avLst/>
          </a:prstGeom>
        </p:spPr>
        <p:txBody>
          <a:bodyPr anchorCtr="0" anchor="t" bIns="45700" lIns="91425" spcFirstLastPara="1" rIns="91425" wrap="square" tIns="45700">
            <a:spAutoFit/>
          </a:bodyPr>
          <a:lstStyle/>
          <a:p>
            <a:pPr indent="-348615" lvl="0" marL="457200" rtl="0" algn="l">
              <a:lnSpc>
                <a:spcPct val="90000"/>
              </a:lnSpc>
              <a:spcBef>
                <a:spcPts val="270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1 Product = Multiple Photos</a:t>
            </a:r>
            <a:br>
              <a:rPr lang="en-MY" sz="189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Multiple Photos Upload</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Product Photos Slider (Dynamic)</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Product Stock Handling</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Product Low-in-Stock Alert</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Product Filtering (by Category)</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Product Filtering (by Price Range)</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8615" lvl="0" marL="457200" rtl="0" algn="l">
              <a:lnSpc>
                <a:spcPct val="90000"/>
              </a:lnSpc>
              <a:spcBef>
                <a:spcPts val="0"/>
              </a:spcBef>
              <a:spcAft>
                <a:spcPts val="0"/>
              </a:spcAft>
              <a:buClr>
                <a:srgbClr val="0F407E"/>
              </a:buClr>
              <a:buSzPts val="1890"/>
              <a:buFont typeface="Montserrat SemiBold"/>
              <a:buChar char="•"/>
            </a:pPr>
            <a:r>
              <a:rPr lang="en-MY" sz="1890">
                <a:solidFill>
                  <a:srgbClr val="0F407E"/>
                </a:solidFill>
                <a:highlight>
                  <a:srgbClr val="D9EAD3"/>
                </a:highlight>
                <a:latin typeface="Montserrat SemiBold"/>
                <a:ea typeface="Montserrat SemiBold"/>
                <a:cs typeface="Montserrat SemiBold"/>
                <a:sym typeface="Montserrat SemiBold"/>
              </a:rPr>
              <a:t>Filtering, Sorting, and Paging (Combined)</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ts val="1850"/>
              <a:buFont typeface="Montserrat SemiBold"/>
              <a:buChar char="•"/>
            </a:pPr>
            <a:r>
              <a:rPr lang="en-MY" sz="1850">
                <a:solidFill>
                  <a:srgbClr val="0F407E"/>
                </a:solidFill>
                <a:highlight>
                  <a:srgbClr val="D9EAD3"/>
                </a:highlight>
                <a:latin typeface="Montserrat SemiBold"/>
                <a:ea typeface="Montserrat SemiBold"/>
                <a:cs typeface="Montserrat SemiBold"/>
                <a:sym typeface="Montserrat SemiBold"/>
              </a:rPr>
              <a:t>Ajax Integration</a:t>
            </a:r>
            <a:br>
              <a:rPr lang="en-MY" sz="1890">
                <a:solidFill>
                  <a:srgbClr val="0F407E"/>
                </a:solidFill>
                <a:highlight>
                  <a:srgbClr val="D9EAD3"/>
                </a:highlight>
                <a:latin typeface="Montserrat SemiBold"/>
                <a:ea typeface="Montserrat SemiBold"/>
                <a:cs typeface="Montserrat SemiBold"/>
                <a:sym typeface="Montserrat SemiBold"/>
              </a:rPr>
            </a:br>
            <a:endParaRPr sz="189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sp>
        <p:nvSpPr>
          <p:cNvPr id="710" name="Google Shape;710;g30097a0d39b_0_1"/>
          <p:cNvSpPr/>
          <p:nvPr/>
        </p:nvSpPr>
        <p:spPr>
          <a:xfrm rot="5400000">
            <a:off x="3267750" y="-206620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11" name="Google Shape;711;g30097a0d39b_0_1"/>
          <p:cNvSpPr txBox="1"/>
          <p:nvPr>
            <p:ph idx="1" type="body"/>
          </p:nvPr>
        </p:nvSpPr>
        <p:spPr>
          <a:xfrm>
            <a:off x="415600" y="1762400"/>
            <a:ext cx="5745300" cy="4555200"/>
          </a:xfrm>
          <a:prstGeom prst="rect">
            <a:avLst/>
          </a:prstGeom>
        </p:spPr>
        <p:txBody>
          <a:bodyPr anchorCtr="0" anchor="t" bIns="45700" lIns="91425" spcFirstLastPara="1" rIns="91425" wrap="square" tIns="45700">
            <a:normAutofit fontScale="92500" lnSpcReduction="20000"/>
          </a:bodyPr>
          <a:lstStyle/>
          <a:p>
            <a:pPr indent="0" lvl="0" marL="228600" rtl="0" algn="l">
              <a:lnSpc>
                <a:spcPct val="100000"/>
              </a:lnSpc>
              <a:spcBef>
                <a:spcPts val="2700"/>
              </a:spcBef>
              <a:spcAft>
                <a:spcPts val="0"/>
              </a:spcAft>
              <a:buNone/>
            </a:pPr>
            <a:r>
              <a:rPr b="1" lang="en-MY" sz="2000" u="sng">
                <a:solidFill>
                  <a:srgbClr val="0F407E"/>
                </a:solidFill>
                <a:highlight>
                  <a:srgbClr val="D9EAD3"/>
                </a:highlight>
                <a:latin typeface="Montserrat"/>
                <a:ea typeface="Montserrat"/>
                <a:cs typeface="Montserrat"/>
                <a:sym typeface="Montserrat"/>
              </a:rPr>
              <a:t>Category Maintenance </a:t>
            </a:r>
            <a:r>
              <a:rPr b="1" lang="en-MY" sz="2000" u="sng">
                <a:solidFill>
                  <a:srgbClr val="0F407E"/>
                </a:solidFill>
                <a:highlight>
                  <a:srgbClr val="D9EAD3"/>
                </a:highlight>
                <a:latin typeface="Montserrat"/>
                <a:ea typeface="Montserrat"/>
                <a:cs typeface="Montserrat"/>
                <a:sym typeface="Montserrat"/>
              </a:rPr>
              <a:t>(Admin)</a:t>
            </a:r>
            <a:endParaRPr b="1" sz="2000" u="sng">
              <a:solidFill>
                <a:srgbClr val="0F407E"/>
              </a:solidFill>
              <a:highlight>
                <a:srgbClr val="D9EAD3"/>
              </a:highlight>
              <a:latin typeface="Montserrat"/>
              <a:ea typeface="Montserrat"/>
              <a:cs typeface="Montserrat"/>
              <a:sym typeface="Montserrat"/>
            </a:endParaRPr>
          </a:p>
          <a:p>
            <a:pPr indent="-346075" lvl="0" marL="457200" rtl="0" algn="l">
              <a:lnSpc>
                <a:spcPct val="100000"/>
              </a:lnSpc>
              <a:spcBef>
                <a:spcPts val="2700"/>
              </a:spcBef>
              <a:spcAft>
                <a:spcPts val="0"/>
              </a:spcAft>
              <a:buClr>
                <a:srgbClr val="0F407E"/>
              </a:buClr>
              <a:buSzPct val="100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Category Listing + Detail</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ct val="100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Basic Searching</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ct val="100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Category CRUD</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ct val="100000"/>
              <a:buFont typeface="Montserrat"/>
              <a:buChar char="•"/>
            </a:pPr>
            <a:r>
              <a:rPr lang="en-MY" sz="2000">
                <a:solidFill>
                  <a:srgbClr val="0F407E"/>
                </a:solidFill>
                <a:highlight>
                  <a:srgbClr val="D9EAD3"/>
                </a:highlight>
                <a:latin typeface="Montserrat SemiBold"/>
                <a:ea typeface="Montserrat SemiBold"/>
                <a:cs typeface="Montserrat SemiBold"/>
                <a:sym typeface="Montserrat SemiBold"/>
              </a:rPr>
              <a:t>Filtering, Sorting, and Paging (Combined)</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ct val="100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Deactivate category also deactivate all associated products.</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ct val="100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Activating category allows to select the deactivated associated products to activate back.</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46075" lvl="0" marL="457200" rtl="0" algn="l">
              <a:lnSpc>
                <a:spcPct val="100000"/>
              </a:lnSpc>
              <a:spcBef>
                <a:spcPts val="0"/>
              </a:spcBef>
              <a:spcAft>
                <a:spcPts val="0"/>
              </a:spcAft>
              <a:buClr>
                <a:srgbClr val="0F407E"/>
              </a:buClr>
              <a:buSzPct val="100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AJAX Integration</a:t>
            </a:r>
            <a:endParaRPr sz="2000">
              <a:solidFill>
                <a:srgbClr val="0F407E"/>
              </a:solidFill>
              <a:highlight>
                <a:srgbClr val="D9EAD3"/>
              </a:highlight>
              <a:latin typeface="Montserrat SemiBold"/>
              <a:ea typeface="Montserrat SemiBold"/>
              <a:cs typeface="Montserrat SemiBold"/>
              <a:sym typeface="Montserrat SemiBold"/>
            </a:endParaRPr>
          </a:p>
        </p:txBody>
      </p:sp>
      <p:sp>
        <p:nvSpPr>
          <p:cNvPr id="712" name="Google Shape;712;g30097a0d39b_0_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3. Ng Ian Kai</a:t>
            </a:r>
            <a:endParaRPr b="1" sz="3400">
              <a:solidFill>
                <a:srgbClr val="0F407E"/>
              </a:solidFill>
              <a:latin typeface="Montserrat"/>
              <a:ea typeface="Montserrat"/>
              <a:cs typeface="Montserrat"/>
              <a:sym typeface="Montserrat"/>
            </a:endParaRPr>
          </a:p>
        </p:txBody>
      </p:sp>
      <p:sp>
        <p:nvSpPr>
          <p:cNvPr id="713" name="Google Shape;713;g30097a0d39b_0_1"/>
          <p:cNvSpPr txBox="1"/>
          <p:nvPr>
            <p:ph idx="1" type="body"/>
          </p:nvPr>
        </p:nvSpPr>
        <p:spPr>
          <a:xfrm>
            <a:off x="5877450" y="1762400"/>
            <a:ext cx="6211500" cy="4555200"/>
          </a:xfrm>
          <a:prstGeom prst="rect">
            <a:avLst/>
          </a:prstGeom>
        </p:spPr>
        <p:txBody>
          <a:bodyPr anchorCtr="0" anchor="t" bIns="45700" lIns="91425" spcFirstLastPara="1" rIns="91425" wrap="square" tIns="45700">
            <a:noAutofit/>
          </a:bodyPr>
          <a:lstStyle/>
          <a:p>
            <a:pPr indent="0" lvl="0" marL="228600" rtl="0" algn="l">
              <a:lnSpc>
                <a:spcPct val="100000"/>
              </a:lnSpc>
              <a:spcBef>
                <a:spcPts val="2700"/>
              </a:spcBef>
              <a:spcAft>
                <a:spcPts val="0"/>
              </a:spcAft>
              <a:buNone/>
            </a:pPr>
            <a:r>
              <a:rPr b="1" lang="en-MY" sz="2000" u="sng">
                <a:solidFill>
                  <a:srgbClr val="0F407E"/>
                </a:solidFill>
                <a:highlight>
                  <a:srgbClr val="D9EAD3"/>
                </a:highlight>
                <a:latin typeface="Montserrat"/>
                <a:ea typeface="Montserrat"/>
                <a:cs typeface="Montserrat"/>
                <a:sym typeface="Montserrat"/>
              </a:rPr>
              <a:t>Product Redemption Maintenance </a:t>
            </a:r>
            <a:r>
              <a:rPr b="1" lang="en-MY" sz="2000" u="sng">
                <a:solidFill>
                  <a:srgbClr val="0F407E"/>
                </a:solidFill>
                <a:highlight>
                  <a:srgbClr val="D9EAD3"/>
                </a:highlight>
                <a:latin typeface="Montserrat"/>
                <a:ea typeface="Montserrat"/>
                <a:cs typeface="Montserrat"/>
                <a:sym typeface="Montserrat"/>
              </a:rPr>
              <a:t>(Admin)</a:t>
            </a:r>
            <a:endParaRPr b="1" sz="2000" u="sng">
              <a:solidFill>
                <a:srgbClr val="0F407E"/>
              </a:solidFill>
              <a:highlight>
                <a:srgbClr val="D9EAD3"/>
              </a:highlight>
              <a:latin typeface="Montserrat"/>
              <a:ea typeface="Montserrat"/>
              <a:cs typeface="Montserrat"/>
              <a:sym typeface="Montserrat"/>
            </a:endParaRPr>
          </a:p>
          <a:p>
            <a:pPr indent="-355600" lvl="0" marL="457200" rtl="0" algn="l">
              <a:lnSpc>
                <a:spcPct val="100000"/>
              </a:lnSpc>
              <a:spcBef>
                <a:spcPts val="270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Product Redemption</a:t>
            </a:r>
            <a:r>
              <a:rPr lang="en-MY" sz="2000">
                <a:solidFill>
                  <a:srgbClr val="0F407E"/>
                </a:solidFill>
                <a:highlight>
                  <a:srgbClr val="D9EAD3"/>
                </a:highlight>
                <a:latin typeface="Montserrat SemiBold"/>
                <a:ea typeface="Montserrat SemiBold"/>
                <a:cs typeface="Montserrat SemiBold"/>
                <a:sym typeface="Montserrat SemiBold"/>
              </a:rPr>
              <a:t> Listing + Detail</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Basic Searching</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Product Redemption CRUD</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Filtering, Sorting, and Paging (Combined)</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Record Listing (Table View + Photo View)</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Image Processing (Rotate)</a:t>
            </a:r>
            <a:br>
              <a:rPr lang="en-MY" sz="2000">
                <a:solidFill>
                  <a:srgbClr val="0F407E"/>
                </a:solidFill>
                <a:highlight>
                  <a:srgbClr val="D9EAD3"/>
                </a:highlight>
                <a:latin typeface="Montserrat SemiBold"/>
                <a:ea typeface="Montserrat SemiBold"/>
                <a:cs typeface="Montserrat SemiBold"/>
                <a:sym typeface="Montserrat SemiBold"/>
              </a:rPr>
            </a:br>
            <a:endParaRPr sz="2000">
              <a:solidFill>
                <a:srgbClr val="0F407E"/>
              </a:solidFill>
              <a:highlight>
                <a:srgbClr val="D9EAD3"/>
              </a:highlight>
              <a:latin typeface="Montserrat SemiBold"/>
              <a:ea typeface="Montserrat SemiBold"/>
              <a:cs typeface="Montserrat SemiBold"/>
              <a:sym typeface="Montserrat SemiBold"/>
            </a:endParaRPr>
          </a:p>
          <a:p>
            <a:pPr indent="-355600" lvl="0" marL="457200" rtl="0" algn="l">
              <a:lnSpc>
                <a:spcPct val="100000"/>
              </a:lnSpc>
              <a:spcBef>
                <a:spcPts val="0"/>
              </a:spcBef>
              <a:spcAft>
                <a:spcPts val="0"/>
              </a:spcAft>
              <a:buClr>
                <a:srgbClr val="0F407E"/>
              </a:buClr>
              <a:buSzPts val="2000"/>
              <a:buFont typeface="Montserrat SemiBold"/>
              <a:buChar char="•"/>
            </a:pPr>
            <a:r>
              <a:rPr lang="en-MY" sz="2000">
                <a:solidFill>
                  <a:srgbClr val="0F407E"/>
                </a:solidFill>
                <a:highlight>
                  <a:srgbClr val="D9EAD3"/>
                </a:highlight>
                <a:latin typeface="Montserrat SemiBold"/>
                <a:ea typeface="Montserrat SemiBold"/>
                <a:cs typeface="Montserrat SemiBold"/>
                <a:sym typeface="Montserrat SemiBold"/>
              </a:rPr>
              <a:t>Ajax Integration </a:t>
            </a:r>
            <a:endParaRPr sz="2000">
              <a:solidFill>
                <a:srgbClr val="0F407E"/>
              </a:solidFill>
              <a:highlight>
                <a:srgbClr val="D9EAD3"/>
              </a:highlight>
              <a:latin typeface="Montserrat SemiBold"/>
              <a:ea typeface="Montserrat SemiBold"/>
              <a:cs typeface="Montserrat SemiBold"/>
              <a:sym typeface="Montserrat SemiBold"/>
            </a:endParaRPr>
          </a:p>
          <a:p>
            <a:pPr indent="0" lvl="0" marL="0" rtl="0" algn="l">
              <a:lnSpc>
                <a:spcPct val="100000"/>
              </a:lnSpc>
              <a:spcBef>
                <a:spcPts val="2700"/>
              </a:spcBef>
              <a:spcAft>
                <a:spcPts val="2700"/>
              </a:spcAft>
              <a:buNone/>
            </a:pPr>
            <a:r>
              <a:t/>
            </a:r>
            <a:endParaRPr b="1" sz="2000" u="sng">
              <a:solidFill>
                <a:srgbClr val="0F407E"/>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sp>
        <p:nvSpPr>
          <p:cNvPr id="718" name="Google Shape;718;g303c2f4395e_0_365"/>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19" name="Google Shape;719;g303c2f4395e_0_365"/>
          <p:cNvSpPr txBox="1"/>
          <p:nvPr>
            <p:ph type="title"/>
          </p:nvPr>
        </p:nvSpPr>
        <p:spPr>
          <a:xfrm>
            <a:off x="415600" y="259833"/>
            <a:ext cx="11360700" cy="10344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MY" sz="3400">
                <a:solidFill>
                  <a:srgbClr val="0F407E"/>
                </a:solidFill>
                <a:latin typeface="Montserrat"/>
                <a:ea typeface="Montserrat"/>
                <a:cs typeface="Montserrat"/>
                <a:sym typeface="Montserrat"/>
              </a:rPr>
              <a:t>Product </a:t>
            </a:r>
            <a:r>
              <a:rPr b="1" lang="en-MY" sz="3400">
                <a:solidFill>
                  <a:srgbClr val="0F407E"/>
                </a:solidFill>
                <a:latin typeface="Montserrat"/>
                <a:ea typeface="Montserrat"/>
                <a:cs typeface="Montserrat"/>
                <a:sym typeface="Montserrat"/>
              </a:rPr>
              <a:t>Maintenance</a:t>
            </a:r>
            <a:endParaRPr b="1" sz="3400">
              <a:solidFill>
                <a:srgbClr val="0F407E"/>
              </a:solidFill>
              <a:latin typeface="Montserrat"/>
              <a:ea typeface="Montserrat"/>
              <a:cs typeface="Montserrat"/>
              <a:sym typeface="Montserrat"/>
            </a:endParaRPr>
          </a:p>
          <a:p>
            <a:pPr indent="0" lvl="0" marL="0" rtl="0" algn="l">
              <a:spcBef>
                <a:spcPts val="0"/>
              </a:spcBef>
              <a:spcAft>
                <a:spcPts val="0"/>
              </a:spcAft>
              <a:buNone/>
            </a:pPr>
            <a:r>
              <a:t/>
            </a:r>
            <a:endParaRPr b="1" sz="3400">
              <a:solidFill>
                <a:srgbClr val="0F407E"/>
              </a:solidFill>
              <a:latin typeface="Montserrat"/>
              <a:ea typeface="Montserrat"/>
              <a:cs typeface="Montserrat"/>
              <a:sym typeface="Montserrat"/>
            </a:endParaRPr>
          </a:p>
        </p:txBody>
      </p:sp>
      <p:pic>
        <p:nvPicPr>
          <p:cNvPr id="720" name="Google Shape;720;g303c2f4395e_0_365"/>
          <p:cNvPicPr preferRelativeResize="0"/>
          <p:nvPr/>
        </p:nvPicPr>
        <p:blipFill>
          <a:blip r:embed="rId3">
            <a:alphaModFix/>
          </a:blip>
          <a:stretch>
            <a:fillRect/>
          </a:stretch>
        </p:blipFill>
        <p:spPr>
          <a:xfrm>
            <a:off x="1019763" y="1657700"/>
            <a:ext cx="10152474" cy="4628575"/>
          </a:xfrm>
          <a:prstGeom prst="rect">
            <a:avLst/>
          </a:prstGeom>
          <a:noFill/>
          <a:ln>
            <a:noFill/>
          </a:ln>
        </p:spPr>
      </p:pic>
      <p:sp>
        <p:nvSpPr>
          <p:cNvPr id="721" name="Google Shape;721;g303c2f4395e_0_365"/>
          <p:cNvSpPr txBox="1"/>
          <p:nvPr/>
        </p:nvSpPr>
        <p:spPr>
          <a:xfrm>
            <a:off x="1774225" y="6286275"/>
            <a:ext cx="77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g305447a9cbd_1_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48" name="Google Shape;148;g305447a9cbd_1_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Email OTP Verifyication Page [2]</a:t>
            </a:r>
            <a:endParaRPr b="1" sz="3400">
              <a:solidFill>
                <a:srgbClr val="0F407E"/>
              </a:solidFill>
              <a:latin typeface="Montserrat"/>
              <a:ea typeface="Montserrat"/>
              <a:cs typeface="Montserrat"/>
              <a:sym typeface="Montserrat"/>
            </a:endParaRPr>
          </a:p>
        </p:txBody>
      </p:sp>
      <p:pic>
        <p:nvPicPr>
          <p:cNvPr id="149" name="Google Shape;149;g305447a9cbd_1_8"/>
          <p:cNvPicPr preferRelativeResize="0"/>
          <p:nvPr/>
        </p:nvPicPr>
        <p:blipFill>
          <a:blip r:embed="rId3">
            <a:alphaModFix/>
          </a:blip>
          <a:stretch>
            <a:fillRect/>
          </a:stretch>
        </p:blipFill>
        <p:spPr>
          <a:xfrm>
            <a:off x="1351650" y="1855748"/>
            <a:ext cx="9488701" cy="43685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g303f4a10c0c_1_1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27" name="Google Shape;727;g303f4a10c0c_1_1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Create New Product</a:t>
            </a:r>
            <a:endParaRPr b="1" sz="3400">
              <a:solidFill>
                <a:srgbClr val="0F407E"/>
              </a:solidFill>
              <a:latin typeface="Montserrat"/>
              <a:ea typeface="Montserrat"/>
              <a:cs typeface="Montserrat"/>
              <a:sym typeface="Montserrat"/>
            </a:endParaRPr>
          </a:p>
        </p:txBody>
      </p:sp>
      <p:pic>
        <p:nvPicPr>
          <p:cNvPr id="728" name="Google Shape;728;g303f4a10c0c_1_10"/>
          <p:cNvPicPr preferRelativeResize="0"/>
          <p:nvPr/>
        </p:nvPicPr>
        <p:blipFill>
          <a:blip r:embed="rId3">
            <a:alphaModFix/>
          </a:blip>
          <a:stretch>
            <a:fillRect/>
          </a:stretch>
        </p:blipFill>
        <p:spPr>
          <a:xfrm>
            <a:off x="1064562" y="1594699"/>
            <a:ext cx="10062775" cy="48906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g303f4a10c0c_1_1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34" name="Google Shape;734;g303f4a10c0c_1_1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Edit Existing Product</a:t>
            </a:r>
            <a:endParaRPr b="1" sz="3400">
              <a:solidFill>
                <a:srgbClr val="0F407E"/>
              </a:solidFill>
              <a:latin typeface="Montserrat"/>
              <a:ea typeface="Montserrat"/>
              <a:cs typeface="Montserrat"/>
              <a:sym typeface="Montserrat"/>
            </a:endParaRPr>
          </a:p>
        </p:txBody>
      </p:sp>
      <p:pic>
        <p:nvPicPr>
          <p:cNvPr id="735" name="Google Shape;735;g303f4a10c0c_1_18"/>
          <p:cNvPicPr preferRelativeResize="0"/>
          <p:nvPr/>
        </p:nvPicPr>
        <p:blipFill>
          <a:blip r:embed="rId3">
            <a:alphaModFix/>
          </a:blip>
          <a:stretch>
            <a:fillRect/>
          </a:stretch>
        </p:blipFill>
        <p:spPr>
          <a:xfrm>
            <a:off x="1448150" y="1609553"/>
            <a:ext cx="9295700" cy="4861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sp>
        <p:nvSpPr>
          <p:cNvPr id="740" name="Google Shape;740;g305447a9cbd_0_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41" name="Google Shape;741;g305447a9cbd_0_1"/>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Product Quantity Below Low Stock Threshold</a:t>
            </a:r>
            <a:endParaRPr b="1" sz="3400">
              <a:solidFill>
                <a:srgbClr val="0F407E"/>
              </a:solidFill>
              <a:latin typeface="Montserrat"/>
              <a:ea typeface="Montserrat"/>
              <a:cs typeface="Montserrat"/>
              <a:sym typeface="Montserrat"/>
            </a:endParaRPr>
          </a:p>
        </p:txBody>
      </p:sp>
      <p:pic>
        <p:nvPicPr>
          <p:cNvPr id="742" name="Google Shape;742;g305447a9cbd_0_1"/>
          <p:cNvPicPr preferRelativeResize="0"/>
          <p:nvPr/>
        </p:nvPicPr>
        <p:blipFill>
          <a:blip r:embed="rId3">
            <a:alphaModFix/>
          </a:blip>
          <a:stretch>
            <a:fillRect/>
          </a:stretch>
        </p:blipFill>
        <p:spPr>
          <a:xfrm>
            <a:off x="1881125" y="4844625"/>
            <a:ext cx="8429625" cy="1409700"/>
          </a:xfrm>
          <a:prstGeom prst="rect">
            <a:avLst/>
          </a:prstGeom>
          <a:noFill/>
          <a:ln>
            <a:noFill/>
          </a:ln>
        </p:spPr>
      </p:pic>
      <p:pic>
        <p:nvPicPr>
          <p:cNvPr id="743" name="Google Shape;743;g305447a9cbd_0_1"/>
          <p:cNvPicPr preferRelativeResize="0"/>
          <p:nvPr/>
        </p:nvPicPr>
        <p:blipFill>
          <a:blip r:embed="rId4">
            <a:alphaModFix/>
          </a:blip>
          <a:stretch>
            <a:fillRect/>
          </a:stretch>
        </p:blipFill>
        <p:spPr>
          <a:xfrm>
            <a:off x="888900" y="1746725"/>
            <a:ext cx="10414100" cy="956250"/>
          </a:xfrm>
          <a:prstGeom prst="rect">
            <a:avLst/>
          </a:prstGeom>
          <a:solidFill>
            <a:srgbClr val="CFE2F3">
              <a:alpha val="67720"/>
            </a:srgbClr>
          </a:solidFill>
          <a:ln>
            <a:noFill/>
          </a:ln>
        </p:spPr>
      </p:pic>
      <p:sp>
        <p:nvSpPr>
          <p:cNvPr id="744" name="Google Shape;744;g305447a9cbd_0_1"/>
          <p:cNvSpPr txBox="1"/>
          <p:nvPr/>
        </p:nvSpPr>
        <p:spPr>
          <a:xfrm>
            <a:off x="821700" y="3219700"/>
            <a:ext cx="10548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MY" sz="2000">
                <a:solidFill>
                  <a:schemeClr val="dk1"/>
                </a:solidFill>
                <a:latin typeface="Calibri"/>
                <a:ea typeface="Calibri"/>
                <a:cs typeface="Calibri"/>
                <a:sym typeface="Calibri"/>
              </a:rPr>
              <a:t>When the product quantity is below low stock threshold, the system will send an email to admins and managers. The email alert will not be sent again until the quantity is above low stock threshold or it’s been 3 days, whichever comes first.</a:t>
            </a:r>
            <a:endParaRPr sz="20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8" name="Shape 748"/>
        <p:cNvGrpSpPr/>
        <p:nvPr/>
      </p:nvGrpSpPr>
      <p:grpSpPr>
        <a:xfrm>
          <a:off x="0" y="0"/>
          <a:ext cx="0" cy="0"/>
          <a:chOff x="0" y="0"/>
          <a:chExt cx="0" cy="0"/>
        </a:xfrm>
      </p:grpSpPr>
      <p:sp>
        <p:nvSpPr>
          <p:cNvPr id="749" name="Google Shape;749;g303f4a10c0c_1_68"/>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50" name="Google Shape;750;g303f4a10c0c_1_68"/>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Activate Product which Category is Deactivated</a:t>
            </a:r>
            <a:endParaRPr b="1" sz="3400">
              <a:solidFill>
                <a:srgbClr val="0F407E"/>
              </a:solidFill>
              <a:latin typeface="Montserrat"/>
              <a:ea typeface="Montserrat"/>
              <a:cs typeface="Montserrat"/>
              <a:sym typeface="Montserrat"/>
            </a:endParaRPr>
          </a:p>
        </p:txBody>
      </p:sp>
      <p:pic>
        <p:nvPicPr>
          <p:cNvPr id="751" name="Google Shape;751;g303f4a10c0c_1_68"/>
          <p:cNvPicPr preferRelativeResize="0"/>
          <p:nvPr/>
        </p:nvPicPr>
        <p:blipFill>
          <a:blip r:embed="rId3">
            <a:alphaModFix/>
          </a:blip>
          <a:stretch>
            <a:fillRect/>
          </a:stretch>
        </p:blipFill>
        <p:spPr>
          <a:xfrm>
            <a:off x="1474563" y="1756414"/>
            <a:ext cx="9242875" cy="4567275"/>
          </a:xfrm>
          <a:prstGeom prst="rect">
            <a:avLst/>
          </a:prstGeom>
          <a:solidFill>
            <a:srgbClr val="CFE2F3">
              <a:alpha val="67720"/>
            </a:srgbClr>
          </a:solid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g303f4a10c0c_1_26"/>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57" name="Google Shape;757;g303f4a10c0c_1_26"/>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Product Category Maintenance</a:t>
            </a:r>
            <a:endParaRPr b="1" sz="3400">
              <a:solidFill>
                <a:srgbClr val="0F407E"/>
              </a:solidFill>
              <a:latin typeface="Montserrat"/>
              <a:ea typeface="Montserrat"/>
              <a:cs typeface="Montserrat"/>
              <a:sym typeface="Montserrat"/>
            </a:endParaRPr>
          </a:p>
        </p:txBody>
      </p:sp>
      <p:pic>
        <p:nvPicPr>
          <p:cNvPr id="758" name="Google Shape;758;g303f4a10c0c_1_26"/>
          <p:cNvPicPr preferRelativeResize="0"/>
          <p:nvPr/>
        </p:nvPicPr>
        <p:blipFill>
          <a:blip r:embed="rId3">
            <a:alphaModFix/>
          </a:blip>
          <a:stretch>
            <a:fillRect/>
          </a:stretch>
        </p:blipFill>
        <p:spPr>
          <a:xfrm>
            <a:off x="972575" y="1528391"/>
            <a:ext cx="10246748" cy="502332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g303f4a10c0c_1_33"/>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64" name="Google Shape;764;g303f4a10c0c_1_33"/>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Create New Product Category</a:t>
            </a:r>
            <a:endParaRPr b="1" sz="3400">
              <a:solidFill>
                <a:srgbClr val="0F407E"/>
              </a:solidFill>
              <a:latin typeface="Montserrat"/>
              <a:ea typeface="Montserrat"/>
              <a:cs typeface="Montserrat"/>
              <a:sym typeface="Montserrat"/>
            </a:endParaRPr>
          </a:p>
        </p:txBody>
      </p:sp>
      <p:pic>
        <p:nvPicPr>
          <p:cNvPr id="765" name="Google Shape;765;g303f4a10c0c_1_33"/>
          <p:cNvPicPr preferRelativeResize="0"/>
          <p:nvPr/>
        </p:nvPicPr>
        <p:blipFill>
          <a:blip r:embed="rId3">
            <a:alphaModFix/>
          </a:blip>
          <a:stretch>
            <a:fillRect/>
          </a:stretch>
        </p:blipFill>
        <p:spPr>
          <a:xfrm>
            <a:off x="1865875" y="1388813"/>
            <a:ext cx="8460151" cy="53024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9" name="Shape 769"/>
        <p:cNvGrpSpPr/>
        <p:nvPr/>
      </p:nvGrpSpPr>
      <p:grpSpPr>
        <a:xfrm>
          <a:off x="0" y="0"/>
          <a:ext cx="0" cy="0"/>
          <a:chOff x="0" y="0"/>
          <a:chExt cx="0" cy="0"/>
        </a:xfrm>
      </p:grpSpPr>
      <p:sp>
        <p:nvSpPr>
          <p:cNvPr id="770" name="Google Shape;770;g303f4a10c0c_1_40"/>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71" name="Google Shape;771;g303f4a10c0c_1_40"/>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Edit Existing Product Category</a:t>
            </a:r>
            <a:endParaRPr b="1" sz="3400">
              <a:solidFill>
                <a:srgbClr val="0F407E"/>
              </a:solidFill>
              <a:latin typeface="Montserrat"/>
              <a:ea typeface="Montserrat"/>
              <a:cs typeface="Montserrat"/>
              <a:sym typeface="Montserrat"/>
            </a:endParaRPr>
          </a:p>
        </p:txBody>
      </p:sp>
      <p:pic>
        <p:nvPicPr>
          <p:cNvPr id="772" name="Google Shape;772;g303f4a10c0c_1_40"/>
          <p:cNvPicPr preferRelativeResize="0"/>
          <p:nvPr/>
        </p:nvPicPr>
        <p:blipFill>
          <a:blip r:embed="rId3">
            <a:alphaModFix/>
          </a:blip>
          <a:stretch>
            <a:fillRect/>
          </a:stretch>
        </p:blipFill>
        <p:spPr>
          <a:xfrm>
            <a:off x="1739524" y="1527851"/>
            <a:ext cx="8712950" cy="50243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6" name="Shape 776"/>
        <p:cNvGrpSpPr/>
        <p:nvPr/>
      </p:nvGrpSpPr>
      <p:grpSpPr>
        <a:xfrm>
          <a:off x="0" y="0"/>
          <a:ext cx="0" cy="0"/>
          <a:chOff x="0" y="0"/>
          <a:chExt cx="0" cy="0"/>
        </a:xfrm>
      </p:grpSpPr>
      <p:sp>
        <p:nvSpPr>
          <p:cNvPr id="777" name="Google Shape;777;g303f4a10c0c_1_47"/>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78" name="Google Shape;778;g303f4a10c0c_1_47"/>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Deactivate Existing Product Category</a:t>
            </a:r>
            <a:endParaRPr b="1" sz="3400">
              <a:solidFill>
                <a:srgbClr val="0F407E"/>
              </a:solidFill>
              <a:latin typeface="Montserrat"/>
              <a:ea typeface="Montserrat"/>
              <a:cs typeface="Montserrat"/>
              <a:sym typeface="Montserrat"/>
            </a:endParaRPr>
          </a:p>
        </p:txBody>
      </p:sp>
      <p:pic>
        <p:nvPicPr>
          <p:cNvPr id="779" name="Google Shape;779;g303f4a10c0c_1_47"/>
          <p:cNvPicPr preferRelativeResize="0"/>
          <p:nvPr/>
        </p:nvPicPr>
        <p:blipFill>
          <a:blip r:embed="rId3">
            <a:alphaModFix/>
          </a:blip>
          <a:stretch>
            <a:fillRect/>
          </a:stretch>
        </p:blipFill>
        <p:spPr>
          <a:xfrm>
            <a:off x="912512" y="1503975"/>
            <a:ext cx="10366976" cy="50721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3" name="Shape 783"/>
        <p:cNvGrpSpPr/>
        <p:nvPr/>
      </p:nvGrpSpPr>
      <p:grpSpPr>
        <a:xfrm>
          <a:off x="0" y="0"/>
          <a:ext cx="0" cy="0"/>
          <a:chOff x="0" y="0"/>
          <a:chExt cx="0" cy="0"/>
        </a:xfrm>
      </p:grpSpPr>
      <p:sp>
        <p:nvSpPr>
          <p:cNvPr id="784" name="Google Shape;784;g303f4a10c0c_1_54"/>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85" name="Google Shape;785;g303f4a10c0c_1_54"/>
          <p:cNvSpPr txBox="1"/>
          <p:nvPr>
            <p:ph type="title"/>
          </p:nvPr>
        </p:nvSpPr>
        <p:spPr>
          <a:xfrm>
            <a:off x="415600" y="259833"/>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Deactivate Category and Associated Products</a:t>
            </a:r>
            <a:endParaRPr b="1" sz="3400">
              <a:solidFill>
                <a:srgbClr val="0F407E"/>
              </a:solidFill>
              <a:latin typeface="Montserrat"/>
              <a:ea typeface="Montserrat"/>
              <a:cs typeface="Montserrat"/>
              <a:sym typeface="Montserrat"/>
            </a:endParaRPr>
          </a:p>
        </p:txBody>
      </p:sp>
      <p:pic>
        <p:nvPicPr>
          <p:cNvPr id="786" name="Google Shape;786;g303f4a10c0c_1_54"/>
          <p:cNvPicPr preferRelativeResize="0"/>
          <p:nvPr/>
        </p:nvPicPr>
        <p:blipFill>
          <a:blip r:embed="rId3">
            <a:alphaModFix/>
          </a:blip>
          <a:stretch>
            <a:fillRect/>
          </a:stretch>
        </p:blipFill>
        <p:spPr>
          <a:xfrm>
            <a:off x="800987" y="1462350"/>
            <a:ext cx="10590024" cy="5155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 name="Shape 790"/>
        <p:cNvGrpSpPr/>
        <p:nvPr/>
      </p:nvGrpSpPr>
      <p:grpSpPr>
        <a:xfrm>
          <a:off x="0" y="0"/>
          <a:ext cx="0" cy="0"/>
          <a:chOff x="0" y="0"/>
          <a:chExt cx="0" cy="0"/>
        </a:xfrm>
      </p:grpSpPr>
      <p:sp>
        <p:nvSpPr>
          <p:cNvPr id="791" name="Google Shape;791;g303f4a10c0c_1_61"/>
          <p:cNvSpPr/>
          <p:nvPr/>
        </p:nvSpPr>
        <p:spPr>
          <a:xfrm rot="5400000">
            <a:off x="3277950" y="-2066150"/>
            <a:ext cx="5636100" cy="12212400"/>
          </a:xfrm>
          <a:prstGeom prst="rect">
            <a:avLst/>
          </a:prstGeom>
          <a:solidFill>
            <a:srgbClr val="CFE2F3">
              <a:alpha val="6772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792" name="Google Shape;792;g303f4a10c0c_1_61"/>
          <p:cNvSpPr txBox="1"/>
          <p:nvPr>
            <p:ph type="title"/>
          </p:nvPr>
        </p:nvSpPr>
        <p:spPr>
          <a:xfrm>
            <a:off x="415600" y="259833"/>
            <a:ext cx="11360700" cy="763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MY" sz="3400">
                <a:solidFill>
                  <a:srgbClr val="0F407E"/>
                </a:solidFill>
                <a:latin typeface="Montserrat"/>
                <a:ea typeface="Montserrat"/>
                <a:cs typeface="Montserrat"/>
                <a:sym typeface="Montserrat"/>
              </a:rPr>
              <a:t>Activate Category and Selected Associated Products</a:t>
            </a:r>
            <a:endParaRPr b="1" sz="3400">
              <a:solidFill>
                <a:srgbClr val="0F407E"/>
              </a:solidFill>
              <a:latin typeface="Montserrat"/>
              <a:ea typeface="Montserrat"/>
              <a:cs typeface="Montserrat"/>
              <a:sym typeface="Montserrat"/>
            </a:endParaRPr>
          </a:p>
        </p:txBody>
      </p:sp>
      <p:pic>
        <p:nvPicPr>
          <p:cNvPr id="793" name="Google Shape;793;g303f4a10c0c_1_61"/>
          <p:cNvPicPr preferRelativeResize="0"/>
          <p:nvPr/>
        </p:nvPicPr>
        <p:blipFill>
          <a:blip r:embed="rId3">
            <a:alphaModFix/>
          </a:blip>
          <a:stretch>
            <a:fillRect/>
          </a:stretch>
        </p:blipFill>
        <p:spPr>
          <a:xfrm>
            <a:off x="945575" y="1527714"/>
            <a:ext cx="10300851" cy="502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2024-07-22T14:10:19Z</dcterms:created>
  <dc:creator>Chun Voon Liaw</dc:creator>
</cp:coreProperties>
</file>